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63" r:id="rId4"/>
    <p:sldId id="270" r:id="rId5"/>
    <p:sldId id="265" r:id="rId6"/>
    <p:sldId id="266" r:id="rId7"/>
    <p:sldId id="267" r:id="rId8"/>
    <p:sldId id="268" r:id="rId9"/>
    <p:sldId id="259" r:id="rId10"/>
    <p:sldId id="274" r:id="rId11"/>
    <p:sldId id="273" r:id="rId12"/>
    <p:sldId id="275" r:id="rId13"/>
    <p:sldId id="271" r:id="rId14"/>
    <p:sldId id="272" r:id="rId15"/>
    <p:sldId id="260" r:id="rId16"/>
    <p:sldId id="258" r:id="rId17"/>
    <p:sldId id="261" r:id="rId18"/>
    <p:sldId id="277" r:id="rId19"/>
    <p:sldId id="276" r:id="rId20"/>
    <p:sldId id="262" r:id="rId21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303B"/>
    <a:srgbClr val="27A0C2"/>
    <a:srgbClr val="5DA9DD"/>
    <a:srgbClr val="4267B2"/>
    <a:srgbClr val="FEF3D4"/>
    <a:srgbClr val="F8E08E"/>
    <a:srgbClr val="383333"/>
    <a:srgbClr val="C26E68"/>
    <a:srgbClr val="0099D2"/>
    <a:srgbClr val="ED1C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08" autoAdjust="0"/>
    <p:restoredTop sz="95332" autoAdjust="0"/>
  </p:normalViewPr>
  <p:slideViewPr>
    <p:cSldViewPr snapToGrid="0" snapToObjects="1">
      <p:cViewPr varScale="1">
        <p:scale>
          <a:sx n="88" d="100"/>
          <a:sy n="88" d="100"/>
        </p:scale>
        <p:origin x="456" y="53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0" d="100"/>
          <a:sy n="60" d="100"/>
        </p:scale>
        <p:origin x="2538" y="90"/>
      </p:cViewPr>
      <p:guideLst>
        <p:guide orient="horz" pos="3126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625521-94A0-460B-B873-2E433DA52D80}" type="datetimeFigureOut">
              <a:rPr lang="en-GB" smtClean="0"/>
              <a:t>23/07/2019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FDDCCF-4F6E-433A-B627-E700498FE5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6996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B0E344-3BF6-4BE6-A1A1-E41466527E4F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AC337C-4B32-4BD5-872F-B1D4A51DB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998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C337C-4B32-4BD5-872F-B1D4A51DB36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4079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C337C-4B32-4BD5-872F-B1D4A51DB36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658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C337C-4B32-4BD5-872F-B1D4A51DB36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9595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C337C-4B32-4BD5-872F-B1D4A51DB36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8814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C337C-4B32-4BD5-872F-B1D4A51DB36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8380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C337C-4B32-4BD5-872F-B1D4A51DB36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4670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C337C-4B32-4BD5-872F-B1D4A51DB36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87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C337C-4B32-4BD5-872F-B1D4A51DB36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4517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C337C-4B32-4BD5-872F-B1D4A51DB36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922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C337C-4B32-4BD5-872F-B1D4A51DB36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7862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C337C-4B32-4BD5-872F-B1D4A51DB36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7354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C337C-4B32-4BD5-872F-B1D4A51DB36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2780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C337C-4B32-4BD5-872F-B1D4A51DB36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5612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C337C-4B32-4BD5-872F-B1D4A51DB36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666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93306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59" y="274639"/>
            <a:ext cx="10691084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0459" y="1600202"/>
            <a:ext cx="10691084" cy="4525963"/>
          </a:xfrm>
        </p:spPr>
        <p:txBody>
          <a:bodyPr vert="eaVert"/>
          <a:lstStyle>
            <a:lvl1pPr>
              <a:defRPr>
                <a:latin typeface="Raleway" panose="020B0503030101060003" pitchFamily="34" charset="0"/>
              </a:defRPr>
            </a:lvl1pPr>
            <a:lvl2pPr>
              <a:defRPr>
                <a:latin typeface="Raleway" panose="020B0503030101060003" pitchFamily="34" charset="0"/>
              </a:defRPr>
            </a:lvl2pPr>
            <a:lvl3pPr>
              <a:defRPr>
                <a:latin typeface="Raleway" panose="020B0503030101060003" pitchFamily="34" charset="0"/>
              </a:defRPr>
            </a:lvl3pPr>
            <a:lvl4pPr>
              <a:defRPr>
                <a:latin typeface="Raleway" panose="020B0503030101060003" pitchFamily="34" charset="0"/>
              </a:defRPr>
            </a:lvl4pPr>
            <a:lvl5pPr>
              <a:defRPr>
                <a:latin typeface="Raleway" panose="020B0503030101060003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  <a:lvl2pPr>
              <a:defRPr>
                <a:latin typeface="Franklin Gothic Book" panose="020B0503020102020204" pitchFamily="34" charset="0"/>
              </a:defRPr>
            </a:lvl2pPr>
            <a:lvl3pPr>
              <a:defRPr>
                <a:latin typeface="Franklin Gothic Book" panose="020B0503020102020204" pitchFamily="34" charset="0"/>
              </a:defRPr>
            </a:lvl3pPr>
            <a:lvl4pPr>
              <a:defRPr>
                <a:latin typeface="Franklin Gothic Book" panose="020B0503020102020204" pitchFamily="34" charset="0"/>
              </a:defRPr>
            </a:lvl4pPr>
            <a:lvl5pPr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130427"/>
            <a:ext cx="10363200" cy="1470025"/>
          </a:xfrm>
        </p:spPr>
        <p:txBody>
          <a:bodyPr/>
          <a:lstStyle>
            <a:lvl1pPr>
              <a:defRPr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AU" dirty="0" smtClean="0"/>
              <a:t>CLICK TO ENTER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Click to enter presenter name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416" y="108843"/>
            <a:ext cx="3967168" cy="19127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80" y="274639"/>
            <a:ext cx="10691040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0480" y="1600202"/>
            <a:ext cx="10691040" cy="4525963"/>
          </a:xfrm>
        </p:spPr>
        <p:txBody>
          <a:bodyPr/>
          <a:lstStyle>
            <a:lvl1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2pPr>
            <a:lvl3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3pPr>
            <a:lvl4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4pPr>
            <a:lvl5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4406902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3864" y="274639"/>
            <a:ext cx="11064273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3863" y="1600202"/>
            <a:ext cx="5115611" cy="4525963"/>
          </a:xfrm>
        </p:spPr>
        <p:txBody>
          <a:bodyPr/>
          <a:lstStyle>
            <a:lvl1pPr>
              <a:defRPr sz="2800">
                <a:latin typeface="Franklin Gothic Book" panose="020B0503020102020204" pitchFamily="34" charset="0"/>
              </a:defRPr>
            </a:lvl1pPr>
            <a:lvl2pPr>
              <a:defRPr sz="2400">
                <a:latin typeface="Franklin Gothic Book" panose="020B0503020102020204" pitchFamily="34" charset="0"/>
              </a:defRPr>
            </a:lvl2pPr>
            <a:lvl3pPr>
              <a:defRPr sz="2000">
                <a:latin typeface="Franklin Gothic Book" panose="020B0503020102020204" pitchFamily="34" charset="0"/>
              </a:defRPr>
            </a:lvl3pPr>
            <a:lvl4pPr>
              <a:defRPr sz="1800">
                <a:latin typeface="Franklin Gothic Book" panose="020B0503020102020204" pitchFamily="34" charset="0"/>
              </a:defRPr>
            </a:lvl4pPr>
            <a:lvl5pPr>
              <a:defRPr sz="1800">
                <a:latin typeface="Franklin Gothic Book" panose="020B05030201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3336" y="1600202"/>
            <a:ext cx="5384800" cy="4525963"/>
          </a:xfrm>
        </p:spPr>
        <p:txBody>
          <a:bodyPr/>
          <a:lstStyle>
            <a:lvl1pPr>
              <a:defRPr sz="28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>
              <a:defRPr sz="2400">
                <a:solidFill>
                  <a:srgbClr val="383333"/>
                </a:solidFill>
                <a:latin typeface="Franklin Gothic Book" panose="020B0503020102020204" pitchFamily="34" charset="0"/>
              </a:defRPr>
            </a:lvl2pPr>
            <a:lvl3pPr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3pPr>
            <a:lvl4pPr>
              <a:defRPr sz="1800">
                <a:solidFill>
                  <a:srgbClr val="383333"/>
                </a:solidFill>
                <a:latin typeface="Franklin Gothic Book" panose="020B0503020102020204" pitchFamily="34" charset="0"/>
              </a:defRPr>
            </a:lvl4pPr>
            <a:lvl5pPr>
              <a:defRPr sz="1800">
                <a:solidFill>
                  <a:srgbClr val="383333"/>
                </a:solidFill>
                <a:latin typeface="Franklin Gothic Book" panose="020B05030201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59" y="274639"/>
            <a:ext cx="10691084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7655" y="1535114"/>
            <a:ext cx="511772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7655" y="2174875"/>
            <a:ext cx="511772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5251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5251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59" y="274639"/>
            <a:ext cx="10691084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97297" y="273050"/>
            <a:ext cx="3729368" cy="1162051"/>
          </a:xfrm>
        </p:spPr>
        <p:txBody>
          <a:bodyPr anchor="b"/>
          <a:lstStyle>
            <a:lvl1pPr algn="l">
              <a:defRPr sz="2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2671" y="273053"/>
            <a:ext cx="6815667" cy="5853113"/>
          </a:xfrm>
        </p:spPr>
        <p:txBody>
          <a:bodyPr/>
          <a:lstStyle>
            <a:lvl1pPr>
              <a:defRPr sz="32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>
              <a:defRPr sz="2800">
                <a:solidFill>
                  <a:srgbClr val="383333"/>
                </a:solidFill>
                <a:latin typeface="Franklin Gothic Book" panose="020B0503020102020204" pitchFamily="34" charset="0"/>
              </a:defRPr>
            </a:lvl2pPr>
            <a:lvl3pPr>
              <a:defRPr sz="2400">
                <a:solidFill>
                  <a:srgbClr val="383333"/>
                </a:solidFill>
                <a:latin typeface="Franklin Gothic Book" panose="020B0503020102020204" pitchFamily="34" charset="0"/>
              </a:defRPr>
            </a:lvl3pPr>
            <a:lvl4pPr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4pPr>
            <a:lvl5pPr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7297" y="1435103"/>
            <a:ext cx="3729368" cy="4691063"/>
          </a:xfrm>
        </p:spPr>
        <p:txBody>
          <a:bodyPr/>
          <a:lstStyle>
            <a:lvl1pPr marL="0" indent="0">
              <a:buNone/>
              <a:defRPr sz="14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38400" y="4800601"/>
            <a:ext cx="7315200" cy="566739"/>
          </a:xfrm>
        </p:spPr>
        <p:txBody>
          <a:bodyPr anchor="b"/>
          <a:lstStyle>
            <a:lvl1pPr algn="l">
              <a:defRPr sz="2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latin typeface="Franklin Gothic Book" panose="020B05030201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5367339"/>
            <a:ext cx="7315200" cy="804863"/>
          </a:xfrm>
        </p:spPr>
        <p:txBody>
          <a:bodyPr/>
          <a:lstStyle>
            <a:lvl1pPr marL="0" indent="0">
              <a:buNone/>
              <a:defRPr sz="14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206DA-4705-844F-8F0B-F43945BCDB1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60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000" b="1" kern="1200">
          <a:solidFill>
            <a:srgbClr val="E8303B"/>
          </a:solidFill>
          <a:latin typeface="Franklin Gothic Book" panose="020B0503020102020204" pitchFamily="34" charset="0"/>
          <a:ea typeface="+mj-ea"/>
          <a:cs typeface="Arial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jp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hyperlink" Target="http://batlab.web.unc.edu/p3/" TargetMode="External"/><Relationship Id="rId7" Type="http://schemas.openxmlformats.org/officeDocument/2006/relationships/image" Target="../media/image18.jpg"/><Relationship Id="rId2" Type="http://schemas.openxmlformats.org/officeDocument/2006/relationships/hyperlink" Target="https://itechnetwork.org/protocols/p3/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7.png"/><Relationship Id="rId4" Type="http://schemas.openxmlformats.org/officeDocument/2006/relationships/hyperlink" Target="https://clinicaltrials.gov/ct2/show/NCT03320512?term=p3&amp;rank=1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0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ncbi.nlm.nih.gov/pmc/articles/PMC5140725/" TargetMode="Externa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3012" y="131213"/>
            <a:ext cx="7428354" cy="1162051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Prepared, Protected, </a:t>
            </a:r>
            <a:r>
              <a:rPr lang="en-US" sz="3600" dirty="0" err="1" smtClean="0"/>
              <a:t>emPowered</a:t>
            </a:r>
            <a:endParaRPr lang="en-GB" sz="36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596830" y="1656044"/>
            <a:ext cx="7112645" cy="4004444"/>
          </a:xfrm>
        </p:spPr>
        <p:txBody>
          <a:bodyPr>
            <a:normAutofit/>
          </a:bodyPr>
          <a:lstStyle/>
          <a:p>
            <a:r>
              <a:rPr lang="en-US" dirty="0"/>
              <a:t>P3 </a:t>
            </a:r>
            <a:r>
              <a:rPr lang="en-US" dirty="0" smtClean="0"/>
              <a:t>is </a:t>
            </a:r>
            <a:r>
              <a:rPr lang="en-US" dirty="0"/>
              <a:t>a theory-based (Social Cognitive Theory and Fogg behavioral model</a:t>
            </a:r>
            <a:r>
              <a:rPr lang="en-US" dirty="0" smtClean="0"/>
              <a:t>) </a:t>
            </a:r>
            <a:r>
              <a:rPr lang="en-US" dirty="0"/>
              <a:t>comprehensive social networking PrEP adherence app for iOS and </a:t>
            </a:r>
            <a:r>
              <a:rPr lang="en-US" dirty="0" smtClean="0"/>
              <a:t>Android</a:t>
            </a:r>
          </a:p>
          <a:p>
            <a:endParaRPr lang="en-US" dirty="0" smtClean="0"/>
          </a:p>
          <a:p>
            <a:r>
              <a:rPr lang="en-US" dirty="0"/>
              <a:t>D</a:t>
            </a:r>
            <a:r>
              <a:rPr lang="en-US" dirty="0" smtClean="0"/>
              <a:t>esigned </a:t>
            </a:r>
            <a:r>
              <a:rPr lang="en-US" dirty="0"/>
              <a:t>for young men who have sex with men (YMSM) and transwomen who have sex with men (</a:t>
            </a:r>
            <a:r>
              <a:rPr lang="en-US" dirty="0" smtClean="0"/>
              <a:t>YTW) who are on PrEP</a:t>
            </a:r>
          </a:p>
          <a:p>
            <a:endParaRPr lang="en-US" dirty="0" smtClean="0"/>
          </a:p>
          <a:p>
            <a:r>
              <a:rPr lang="en-US" dirty="0"/>
              <a:t>I</a:t>
            </a:r>
            <a:r>
              <a:rPr lang="en-US" dirty="0" smtClean="0"/>
              <a:t>ncludes </a:t>
            </a:r>
            <a:r>
              <a:rPr lang="en-US" dirty="0"/>
              <a:t>interactive components encouraging peer-to-peer sharing on a social wall and the </a:t>
            </a:r>
            <a:r>
              <a:rPr lang="en-US" b="1" dirty="0"/>
              <a:t>development of medication self-monitoring behaviors </a:t>
            </a:r>
            <a:r>
              <a:rPr lang="en-US" dirty="0"/>
              <a:t>through completion of </a:t>
            </a:r>
            <a:r>
              <a:rPr lang="en-US" b="1" dirty="0"/>
              <a:t>daily quests </a:t>
            </a:r>
            <a:r>
              <a:rPr lang="en-US" dirty="0"/>
              <a:t>and personalized medication tracking.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Game-based </a:t>
            </a:r>
            <a:r>
              <a:rPr lang="en-US" dirty="0"/>
              <a:t>elements, including virtual and real-world rewards, based on behavioral economics principals, encourage </a:t>
            </a:r>
            <a:r>
              <a:rPr lang="en-US" dirty="0" smtClean="0"/>
              <a:t>engagement </a:t>
            </a:r>
          </a:p>
          <a:p>
            <a:endParaRPr lang="en-US" dirty="0" smtClean="0"/>
          </a:p>
          <a:p>
            <a:r>
              <a:rPr lang="en-US" dirty="0" smtClean="0"/>
              <a:t>Strengths-based </a:t>
            </a:r>
            <a:r>
              <a:rPr lang="en-US" dirty="0"/>
              <a:t>adherence counseling delivered by a centrally-located adherence counselor via in-app messaging addresses individuals’ unique barriers to PrEP adherence. </a:t>
            </a:r>
            <a:endParaRPr lang="en-US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3966" y="193836"/>
            <a:ext cx="1112520" cy="111252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6622055" y="269047"/>
            <a:ext cx="4944887" cy="4944887"/>
            <a:chOff x="6748023" y="111529"/>
            <a:chExt cx="4944887" cy="4944887"/>
          </a:xfrm>
        </p:grpSpPr>
        <p:pic>
          <p:nvPicPr>
            <p:cNvPr id="21" name="Picture 4" descr="Image result for iphone templat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48023" y="111529"/>
              <a:ext cx="4944887" cy="49448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Line Callout 1 12"/>
            <p:cNvSpPr/>
            <p:nvPr/>
          </p:nvSpPr>
          <p:spPr>
            <a:xfrm>
              <a:off x="10527611" y="2191440"/>
              <a:ext cx="956898" cy="301624"/>
            </a:xfrm>
            <a:prstGeom prst="borderCallout1">
              <a:avLst>
                <a:gd name="adj1" fmla="val 18750"/>
                <a:gd name="adj2" fmla="val -8333"/>
                <a:gd name="adj3" fmla="val 19027"/>
                <a:gd name="adj4" fmla="val -50686"/>
              </a:avLst>
            </a:prstGeom>
            <a:noFill/>
            <a:ln w="57150">
              <a:solidFill>
                <a:srgbClr val="27A0C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Daily Quest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175" y="1190889"/>
            <a:ext cx="1745153" cy="309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25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3012" y="131213"/>
            <a:ext cx="7428354" cy="1162051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Prepared, Protected, </a:t>
            </a:r>
            <a:r>
              <a:rPr lang="en-US" sz="3600" dirty="0" err="1" smtClean="0"/>
              <a:t>emPowered</a:t>
            </a:r>
            <a:endParaRPr lang="en-GB" sz="36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596830" y="1656044"/>
            <a:ext cx="7112645" cy="4004444"/>
          </a:xfrm>
        </p:spPr>
        <p:txBody>
          <a:bodyPr>
            <a:normAutofit/>
          </a:bodyPr>
          <a:lstStyle/>
          <a:p>
            <a:r>
              <a:rPr lang="en-US" dirty="0"/>
              <a:t>P3 </a:t>
            </a:r>
            <a:r>
              <a:rPr lang="en-US" dirty="0" smtClean="0"/>
              <a:t>is </a:t>
            </a:r>
            <a:r>
              <a:rPr lang="en-US" dirty="0"/>
              <a:t>a theory-based (Social Cognitive Theory and Fogg behavioral model</a:t>
            </a:r>
            <a:r>
              <a:rPr lang="en-US" dirty="0" smtClean="0"/>
              <a:t>) </a:t>
            </a:r>
            <a:r>
              <a:rPr lang="en-US" dirty="0"/>
              <a:t>comprehensive social networking PrEP adherence app for iOS and </a:t>
            </a:r>
            <a:r>
              <a:rPr lang="en-US" dirty="0" smtClean="0"/>
              <a:t>Android</a:t>
            </a:r>
          </a:p>
          <a:p>
            <a:endParaRPr lang="en-US" dirty="0" smtClean="0"/>
          </a:p>
          <a:p>
            <a:r>
              <a:rPr lang="en-US" dirty="0"/>
              <a:t>D</a:t>
            </a:r>
            <a:r>
              <a:rPr lang="en-US" dirty="0" smtClean="0"/>
              <a:t>esigned </a:t>
            </a:r>
            <a:r>
              <a:rPr lang="en-US" dirty="0"/>
              <a:t>for young men who have sex with men (YMSM) and transwomen who have sex with men (</a:t>
            </a:r>
            <a:r>
              <a:rPr lang="en-US" dirty="0" smtClean="0"/>
              <a:t>YTW) who are on PrEP</a:t>
            </a:r>
          </a:p>
          <a:p>
            <a:endParaRPr lang="en-US" dirty="0" smtClean="0"/>
          </a:p>
          <a:p>
            <a:r>
              <a:rPr lang="en-US" dirty="0"/>
              <a:t>I</a:t>
            </a:r>
            <a:r>
              <a:rPr lang="en-US" dirty="0" smtClean="0"/>
              <a:t>ncludes </a:t>
            </a:r>
            <a:r>
              <a:rPr lang="en-US" dirty="0"/>
              <a:t>interactive components encouraging peer-to-peer sharing on a social wall and the development of medication self-monitoring behaviors through completion of daily quests and personalized medication tracking. </a:t>
            </a:r>
            <a:endParaRPr lang="en-US" dirty="0" smtClean="0"/>
          </a:p>
          <a:p>
            <a:endParaRPr lang="en-US" dirty="0"/>
          </a:p>
          <a:p>
            <a:r>
              <a:rPr lang="en-US" b="1" dirty="0" smtClean="0"/>
              <a:t>Game-based </a:t>
            </a:r>
            <a:r>
              <a:rPr lang="en-US" b="1" dirty="0"/>
              <a:t>elements</a:t>
            </a:r>
            <a:r>
              <a:rPr lang="en-US" dirty="0"/>
              <a:t>, including </a:t>
            </a:r>
            <a:r>
              <a:rPr lang="en-US" b="1" dirty="0"/>
              <a:t>virtual and real-world rewards</a:t>
            </a:r>
            <a:r>
              <a:rPr lang="en-US" dirty="0"/>
              <a:t>, based on </a:t>
            </a:r>
            <a:r>
              <a:rPr lang="en-US" b="1" dirty="0"/>
              <a:t>behavioral economics principals</a:t>
            </a:r>
            <a:r>
              <a:rPr lang="en-US" dirty="0"/>
              <a:t>, encourage </a:t>
            </a:r>
            <a:r>
              <a:rPr lang="en-US" dirty="0" smtClean="0"/>
              <a:t>engagement </a:t>
            </a:r>
          </a:p>
          <a:p>
            <a:endParaRPr lang="en-US" dirty="0" smtClean="0"/>
          </a:p>
          <a:p>
            <a:r>
              <a:rPr lang="en-US" dirty="0" smtClean="0"/>
              <a:t>Strengths-based </a:t>
            </a:r>
            <a:r>
              <a:rPr lang="en-US" dirty="0"/>
              <a:t>adherence counseling delivered by a centrally-located adherence counselor via in-app messaging addresses individuals’ unique barriers to PrEP adherence. </a:t>
            </a:r>
            <a:endParaRPr lang="en-US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3966" y="193836"/>
            <a:ext cx="1112520" cy="111252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6594623" y="269047"/>
            <a:ext cx="4944887" cy="5220911"/>
            <a:chOff x="6748023" y="111529"/>
            <a:chExt cx="4944887" cy="5220911"/>
          </a:xfrm>
        </p:grpSpPr>
        <p:pic>
          <p:nvPicPr>
            <p:cNvPr id="21" name="Picture 4" descr="Image result for iphone templat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48023" y="111529"/>
              <a:ext cx="4944887" cy="49448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50676" y="1039982"/>
              <a:ext cx="1734892" cy="3085794"/>
            </a:xfrm>
            <a:prstGeom prst="rect">
              <a:avLst/>
            </a:prstGeom>
          </p:spPr>
        </p:pic>
        <p:sp>
          <p:nvSpPr>
            <p:cNvPr id="14" name="Line Callout 1 13"/>
            <p:cNvSpPr/>
            <p:nvPr/>
          </p:nvSpPr>
          <p:spPr>
            <a:xfrm>
              <a:off x="10527611" y="1251773"/>
              <a:ext cx="1160610" cy="775971"/>
            </a:xfrm>
            <a:prstGeom prst="borderCallout1">
              <a:avLst>
                <a:gd name="adj1" fmla="val 18750"/>
                <a:gd name="adj2" fmla="val -8333"/>
                <a:gd name="adj3" fmla="val 46651"/>
                <a:gd name="adj4" fmla="val -38383"/>
              </a:avLst>
            </a:prstGeom>
            <a:noFill/>
            <a:ln w="57150">
              <a:solidFill>
                <a:srgbClr val="27A0C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Earn real money and in-app points for use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5" name="Line Callout 1 14"/>
            <p:cNvSpPr/>
            <p:nvPr/>
          </p:nvSpPr>
          <p:spPr>
            <a:xfrm>
              <a:off x="10532300" y="3988948"/>
              <a:ext cx="1160610" cy="1343492"/>
            </a:xfrm>
            <a:prstGeom prst="borderCallout1">
              <a:avLst>
                <a:gd name="adj1" fmla="val 18750"/>
                <a:gd name="adj2" fmla="val -8333"/>
                <a:gd name="adj3" fmla="val 4478"/>
                <a:gd name="adj4" fmla="val -50115"/>
              </a:avLst>
            </a:prstGeom>
            <a:noFill/>
            <a:ln w="57150">
              <a:solidFill>
                <a:srgbClr val="27A0C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Use points to access an exclusive web series and choose-your-own-adventure style games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115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3012" y="131213"/>
            <a:ext cx="7428354" cy="1162051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Prepared, Protected, </a:t>
            </a:r>
            <a:r>
              <a:rPr lang="en-US" sz="3600" dirty="0" err="1" smtClean="0"/>
              <a:t>emPowered</a:t>
            </a:r>
            <a:endParaRPr lang="en-GB" sz="36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596830" y="1656044"/>
            <a:ext cx="7112645" cy="4004444"/>
          </a:xfrm>
        </p:spPr>
        <p:txBody>
          <a:bodyPr>
            <a:normAutofit/>
          </a:bodyPr>
          <a:lstStyle/>
          <a:p>
            <a:r>
              <a:rPr lang="en-US" dirty="0"/>
              <a:t>P3 </a:t>
            </a:r>
            <a:r>
              <a:rPr lang="en-US" dirty="0" smtClean="0"/>
              <a:t>is </a:t>
            </a:r>
            <a:r>
              <a:rPr lang="en-US" dirty="0"/>
              <a:t>a theory-based (Social Cognitive Theory and Fogg behavioral model</a:t>
            </a:r>
            <a:r>
              <a:rPr lang="en-US" dirty="0" smtClean="0"/>
              <a:t>) </a:t>
            </a:r>
            <a:r>
              <a:rPr lang="en-US" dirty="0"/>
              <a:t>comprehensive social networking PrEP adherence app for iOS and </a:t>
            </a:r>
            <a:r>
              <a:rPr lang="en-US" dirty="0" smtClean="0"/>
              <a:t>Android</a:t>
            </a:r>
          </a:p>
          <a:p>
            <a:endParaRPr lang="en-US" dirty="0" smtClean="0"/>
          </a:p>
          <a:p>
            <a:r>
              <a:rPr lang="en-US" dirty="0"/>
              <a:t>D</a:t>
            </a:r>
            <a:r>
              <a:rPr lang="en-US" dirty="0" smtClean="0"/>
              <a:t>esigned </a:t>
            </a:r>
            <a:r>
              <a:rPr lang="en-US" dirty="0"/>
              <a:t>for young men who have sex with men (YMSM) and transwomen who have sex with men (</a:t>
            </a:r>
            <a:r>
              <a:rPr lang="en-US" dirty="0" smtClean="0"/>
              <a:t>YTW) who are on PrEP</a:t>
            </a:r>
          </a:p>
          <a:p>
            <a:endParaRPr lang="en-US" dirty="0" smtClean="0"/>
          </a:p>
          <a:p>
            <a:r>
              <a:rPr lang="en-US" dirty="0"/>
              <a:t>I</a:t>
            </a:r>
            <a:r>
              <a:rPr lang="en-US" dirty="0" smtClean="0"/>
              <a:t>ncludes </a:t>
            </a:r>
            <a:r>
              <a:rPr lang="en-US" dirty="0"/>
              <a:t>interactive components encouraging peer-to-peer sharing on a social wall and the development of medication self-monitoring behaviors through completion of daily quests and personalized medication tracking. </a:t>
            </a:r>
            <a:endParaRPr lang="en-US" dirty="0" smtClean="0"/>
          </a:p>
          <a:p>
            <a:endParaRPr lang="en-US" dirty="0"/>
          </a:p>
          <a:p>
            <a:r>
              <a:rPr lang="en-US" b="1" dirty="0" smtClean="0"/>
              <a:t>Game-based </a:t>
            </a:r>
            <a:r>
              <a:rPr lang="en-US" b="1" dirty="0"/>
              <a:t>elements</a:t>
            </a:r>
            <a:r>
              <a:rPr lang="en-US" dirty="0"/>
              <a:t>, including </a:t>
            </a:r>
            <a:r>
              <a:rPr lang="en-US" b="1" dirty="0"/>
              <a:t>virtual and real-world rewards</a:t>
            </a:r>
            <a:r>
              <a:rPr lang="en-US" dirty="0"/>
              <a:t>, based on </a:t>
            </a:r>
            <a:r>
              <a:rPr lang="en-US" b="1" dirty="0"/>
              <a:t>behavioral economics principals</a:t>
            </a:r>
            <a:r>
              <a:rPr lang="en-US" dirty="0"/>
              <a:t>, encourage </a:t>
            </a:r>
            <a:r>
              <a:rPr lang="en-US" dirty="0" smtClean="0"/>
              <a:t>engagement </a:t>
            </a:r>
          </a:p>
          <a:p>
            <a:endParaRPr lang="en-US" dirty="0" smtClean="0"/>
          </a:p>
          <a:p>
            <a:r>
              <a:rPr lang="en-US" dirty="0" smtClean="0"/>
              <a:t>Strengths-based </a:t>
            </a:r>
            <a:r>
              <a:rPr lang="en-US" dirty="0"/>
              <a:t>adherence counseling delivered by a centrally-located adherence counselor via in-app messaging addresses individuals’ unique barriers to PrEP adherence. </a:t>
            </a:r>
            <a:endParaRPr lang="en-US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3966" y="193836"/>
            <a:ext cx="1112520" cy="111252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6594623" y="269047"/>
            <a:ext cx="4944887" cy="5220911"/>
            <a:chOff x="6748023" y="111529"/>
            <a:chExt cx="4944887" cy="5220911"/>
          </a:xfrm>
        </p:grpSpPr>
        <p:pic>
          <p:nvPicPr>
            <p:cNvPr id="21" name="Picture 4" descr="Image result for iphone templat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48023" y="111529"/>
              <a:ext cx="4944887" cy="49448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Line Callout 1 13"/>
            <p:cNvSpPr/>
            <p:nvPr/>
          </p:nvSpPr>
          <p:spPr>
            <a:xfrm>
              <a:off x="10527611" y="1251773"/>
              <a:ext cx="1160610" cy="775971"/>
            </a:xfrm>
            <a:prstGeom prst="borderCallout1">
              <a:avLst>
                <a:gd name="adj1" fmla="val 18750"/>
                <a:gd name="adj2" fmla="val -8333"/>
                <a:gd name="adj3" fmla="val 46651"/>
                <a:gd name="adj4" fmla="val -38383"/>
              </a:avLst>
            </a:prstGeom>
            <a:noFill/>
            <a:ln w="57150">
              <a:solidFill>
                <a:srgbClr val="27A0C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Earn real money and in-app points for use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5" name="Line Callout 1 14"/>
            <p:cNvSpPr/>
            <p:nvPr/>
          </p:nvSpPr>
          <p:spPr>
            <a:xfrm>
              <a:off x="10532300" y="3988948"/>
              <a:ext cx="1160610" cy="1343492"/>
            </a:xfrm>
            <a:prstGeom prst="borderCallout1">
              <a:avLst>
                <a:gd name="adj1" fmla="val 18750"/>
                <a:gd name="adj2" fmla="val -8333"/>
                <a:gd name="adj3" fmla="val 4478"/>
                <a:gd name="adj4" fmla="val -50115"/>
              </a:avLst>
            </a:prstGeom>
            <a:noFill/>
            <a:ln w="57150">
              <a:solidFill>
                <a:srgbClr val="27A0C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Use points to access an exclusive web series and choose-your-own-adventure style games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552" y="1211056"/>
            <a:ext cx="1720878" cy="306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82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3012" y="131213"/>
            <a:ext cx="7428354" cy="1162051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Prepared, Protected, </a:t>
            </a:r>
            <a:r>
              <a:rPr lang="en-US" sz="3600" dirty="0" err="1" smtClean="0"/>
              <a:t>emPowered</a:t>
            </a:r>
            <a:endParaRPr lang="en-GB" sz="36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596830" y="1656044"/>
            <a:ext cx="7112645" cy="4004444"/>
          </a:xfrm>
        </p:spPr>
        <p:txBody>
          <a:bodyPr>
            <a:normAutofit/>
          </a:bodyPr>
          <a:lstStyle/>
          <a:p>
            <a:r>
              <a:rPr lang="en-US" dirty="0"/>
              <a:t>P3 </a:t>
            </a:r>
            <a:r>
              <a:rPr lang="en-US" dirty="0" smtClean="0"/>
              <a:t>is </a:t>
            </a:r>
            <a:r>
              <a:rPr lang="en-US" dirty="0"/>
              <a:t>a theory-based (Social Cognitive Theory and Fogg behavioral model</a:t>
            </a:r>
            <a:r>
              <a:rPr lang="en-US" dirty="0" smtClean="0"/>
              <a:t>) </a:t>
            </a:r>
            <a:r>
              <a:rPr lang="en-US" dirty="0"/>
              <a:t>comprehensive social networking PrEP adherence app for iOS and </a:t>
            </a:r>
            <a:r>
              <a:rPr lang="en-US" dirty="0" smtClean="0"/>
              <a:t>Android</a:t>
            </a:r>
          </a:p>
          <a:p>
            <a:endParaRPr lang="en-US" dirty="0" smtClean="0"/>
          </a:p>
          <a:p>
            <a:r>
              <a:rPr lang="en-US" dirty="0"/>
              <a:t>D</a:t>
            </a:r>
            <a:r>
              <a:rPr lang="en-US" dirty="0" smtClean="0"/>
              <a:t>esigned </a:t>
            </a:r>
            <a:r>
              <a:rPr lang="en-US" dirty="0"/>
              <a:t>for young men who have sex with men (YMSM) and transwomen who have sex with men (</a:t>
            </a:r>
            <a:r>
              <a:rPr lang="en-US" dirty="0" smtClean="0"/>
              <a:t>YTW) who are on PrEP</a:t>
            </a:r>
          </a:p>
          <a:p>
            <a:endParaRPr lang="en-US" dirty="0" smtClean="0"/>
          </a:p>
          <a:p>
            <a:r>
              <a:rPr lang="en-US" dirty="0"/>
              <a:t>I</a:t>
            </a:r>
            <a:r>
              <a:rPr lang="en-US" dirty="0" smtClean="0"/>
              <a:t>ncludes </a:t>
            </a:r>
            <a:r>
              <a:rPr lang="en-US" dirty="0"/>
              <a:t>interactive components encouraging peer-to-peer sharing on a social wall and the development of medication self-monitoring behaviors through completion of daily quests and personalized medication tracking.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Game-based </a:t>
            </a:r>
            <a:r>
              <a:rPr lang="en-US" dirty="0"/>
              <a:t>elements, including virtual and real-world rewards, based on behavioral economics principals, encourage </a:t>
            </a:r>
            <a:r>
              <a:rPr lang="en-US" dirty="0" smtClean="0"/>
              <a:t>engagement </a:t>
            </a:r>
          </a:p>
          <a:p>
            <a:endParaRPr lang="en-US" dirty="0" smtClean="0"/>
          </a:p>
          <a:p>
            <a:r>
              <a:rPr lang="en-US" b="1" dirty="0" smtClean="0"/>
              <a:t>Strengths-based </a:t>
            </a:r>
            <a:r>
              <a:rPr lang="en-US" b="1" dirty="0"/>
              <a:t>adherence counseling </a:t>
            </a:r>
            <a:r>
              <a:rPr lang="en-US" dirty="0"/>
              <a:t>delivered by a </a:t>
            </a:r>
            <a:r>
              <a:rPr lang="en-US" b="1" dirty="0"/>
              <a:t>centrally-located adherence counselor </a:t>
            </a:r>
            <a:r>
              <a:rPr lang="en-US" dirty="0"/>
              <a:t>via </a:t>
            </a:r>
            <a:r>
              <a:rPr lang="en-US" b="1" dirty="0"/>
              <a:t>in-app messaging </a:t>
            </a:r>
            <a:r>
              <a:rPr lang="en-US" dirty="0"/>
              <a:t>addresses individuals’ </a:t>
            </a:r>
            <a:r>
              <a:rPr lang="en-US" b="1" dirty="0"/>
              <a:t>unique barriers to PrEP adherence</a:t>
            </a:r>
            <a:r>
              <a:rPr lang="en-US" dirty="0"/>
              <a:t>. </a:t>
            </a:r>
            <a:endParaRPr lang="en-US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3966" y="193836"/>
            <a:ext cx="1112520" cy="111252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6594623" y="269047"/>
            <a:ext cx="5321527" cy="4944887"/>
            <a:chOff x="6748023" y="111529"/>
            <a:chExt cx="5321527" cy="4944887"/>
          </a:xfrm>
        </p:grpSpPr>
        <p:pic>
          <p:nvPicPr>
            <p:cNvPr id="21" name="Picture 4" descr="Image result for iphone templat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48023" y="111529"/>
              <a:ext cx="4944887" cy="49448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50676" y="1039982"/>
              <a:ext cx="1734892" cy="3085794"/>
            </a:xfrm>
            <a:prstGeom prst="rect">
              <a:avLst/>
            </a:prstGeom>
          </p:spPr>
        </p:pic>
        <p:sp>
          <p:nvSpPr>
            <p:cNvPr id="12" name="Line Callout 1 11"/>
            <p:cNvSpPr/>
            <p:nvPr/>
          </p:nvSpPr>
          <p:spPr>
            <a:xfrm>
              <a:off x="10532300" y="3579530"/>
              <a:ext cx="1537250" cy="301624"/>
            </a:xfrm>
            <a:prstGeom prst="borderCallout1">
              <a:avLst>
                <a:gd name="adj1" fmla="val 18750"/>
                <a:gd name="adj2" fmla="val -8333"/>
                <a:gd name="adj3" fmla="val -121239"/>
                <a:gd name="adj4" fmla="val -80092"/>
              </a:avLst>
            </a:prstGeom>
            <a:noFill/>
            <a:ln>
              <a:solidFill>
                <a:srgbClr val="27A0C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Adherence Counselor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526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3012" y="131213"/>
            <a:ext cx="7428354" cy="1162051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Prepared, Protected, </a:t>
            </a:r>
            <a:r>
              <a:rPr lang="en-US" sz="3600" dirty="0" err="1" smtClean="0"/>
              <a:t>emPowered</a:t>
            </a:r>
            <a:endParaRPr lang="en-GB" sz="36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596830" y="1656044"/>
            <a:ext cx="7112645" cy="4004444"/>
          </a:xfrm>
        </p:spPr>
        <p:txBody>
          <a:bodyPr>
            <a:normAutofit/>
          </a:bodyPr>
          <a:lstStyle/>
          <a:p>
            <a:r>
              <a:rPr lang="en-US" dirty="0"/>
              <a:t>P3 </a:t>
            </a:r>
            <a:r>
              <a:rPr lang="en-US" dirty="0" smtClean="0"/>
              <a:t>is </a:t>
            </a:r>
            <a:r>
              <a:rPr lang="en-US" dirty="0"/>
              <a:t>a theory-based (Social Cognitive Theory and Fogg behavioral model</a:t>
            </a:r>
            <a:r>
              <a:rPr lang="en-US" dirty="0" smtClean="0"/>
              <a:t>) </a:t>
            </a:r>
            <a:r>
              <a:rPr lang="en-US" dirty="0"/>
              <a:t>comprehensive social networking PrEP adherence app for iOS and </a:t>
            </a:r>
            <a:r>
              <a:rPr lang="en-US" dirty="0" smtClean="0"/>
              <a:t>Android</a:t>
            </a:r>
          </a:p>
          <a:p>
            <a:endParaRPr lang="en-US" dirty="0" smtClean="0"/>
          </a:p>
          <a:p>
            <a:r>
              <a:rPr lang="en-US" dirty="0"/>
              <a:t>D</a:t>
            </a:r>
            <a:r>
              <a:rPr lang="en-US" dirty="0" smtClean="0"/>
              <a:t>esigned </a:t>
            </a:r>
            <a:r>
              <a:rPr lang="en-US" dirty="0"/>
              <a:t>for </a:t>
            </a:r>
            <a:r>
              <a:rPr lang="en-US" b="1" dirty="0"/>
              <a:t>young men who have sex with men </a:t>
            </a:r>
            <a:r>
              <a:rPr lang="en-US" dirty="0"/>
              <a:t>(YMSM) and </a:t>
            </a:r>
            <a:r>
              <a:rPr lang="en-US" b="1" dirty="0"/>
              <a:t>transwomen who have sex with men</a:t>
            </a:r>
            <a:r>
              <a:rPr lang="en-US" dirty="0"/>
              <a:t> (</a:t>
            </a:r>
            <a:r>
              <a:rPr lang="en-US" dirty="0" smtClean="0"/>
              <a:t>YTW) who are </a:t>
            </a:r>
            <a:r>
              <a:rPr lang="en-US" b="1" dirty="0" smtClean="0"/>
              <a:t>on PrEP</a:t>
            </a:r>
          </a:p>
          <a:p>
            <a:endParaRPr lang="en-US" dirty="0" smtClean="0"/>
          </a:p>
          <a:p>
            <a:r>
              <a:rPr lang="en-US" dirty="0"/>
              <a:t>I</a:t>
            </a:r>
            <a:r>
              <a:rPr lang="en-US" dirty="0" smtClean="0"/>
              <a:t>ncludes </a:t>
            </a:r>
            <a:r>
              <a:rPr lang="en-US" dirty="0"/>
              <a:t>interactive components encouraging peer-to-peer sharing on a social wall and the development of medication self-monitoring behaviors through completion of daily quests and personalized medication tracking.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Game-based </a:t>
            </a:r>
            <a:r>
              <a:rPr lang="en-US" dirty="0"/>
              <a:t>elements, including virtual and real-world rewards, based on behavioral economics principals, encourage </a:t>
            </a:r>
            <a:r>
              <a:rPr lang="en-US" dirty="0" smtClean="0"/>
              <a:t>engagement </a:t>
            </a:r>
          </a:p>
          <a:p>
            <a:endParaRPr lang="en-US" dirty="0" smtClean="0"/>
          </a:p>
          <a:p>
            <a:r>
              <a:rPr lang="en-US" b="1" dirty="0"/>
              <a:t>Strengths-based adherence counseling </a:t>
            </a:r>
            <a:r>
              <a:rPr lang="en-US" dirty="0"/>
              <a:t>delivered by a </a:t>
            </a:r>
            <a:r>
              <a:rPr lang="en-US" b="1" dirty="0"/>
              <a:t>centrally-located adherence counselor </a:t>
            </a:r>
            <a:r>
              <a:rPr lang="en-US" dirty="0"/>
              <a:t>via </a:t>
            </a:r>
            <a:r>
              <a:rPr lang="en-US" b="1" dirty="0"/>
              <a:t>in-app messaging </a:t>
            </a:r>
            <a:r>
              <a:rPr lang="en-US" dirty="0"/>
              <a:t>addresses individuals’ </a:t>
            </a:r>
            <a:r>
              <a:rPr lang="en-US" b="1" dirty="0"/>
              <a:t>unique barriers to PrEP adherence</a:t>
            </a:r>
            <a:r>
              <a:rPr lang="en-US" dirty="0"/>
              <a:t>.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3966" y="193836"/>
            <a:ext cx="1112520" cy="111252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6594623" y="273292"/>
            <a:ext cx="5321527" cy="4944887"/>
            <a:chOff x="6748023" y="111529"/>
            <a:chExt cx="5321527" cy="4944887"/>
          </a:xfrm>
        </p:grpSpPr>
        <p:pic>
          <p:nvPicPr>
            <p:cNvPr id="21" name="Picture 4" descr="Image result for iphone templat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48023" y="111529"/>
              <a:ext cx="4944887" cy="49448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50676" y="1039982"/>
              <a:ext cx="1734892" cy="3085794"/>
            </a:xfrm>
            <a:prstGeom prst="rect">
              <a:avLst/>
            </a:prstGeom>
          </p:spPr>
        </p:pic>
        <p:sp>
          <p:nvSpPr>
            <p:cNvPr id="12" name="Line Callout 1 11"/>
            <p:cNvSpPr/>
            <p:nvPr/>
          </p:nvSpPr>
          <p:spPr>
            <a:xfrm>
              <a:off x="10532300" y="3562112"/>
              <a:ext cx="1537250" cy="301624"/>
            </a:xfrm>
            <a:prstGeom prst="borderCallout1">
              <a:avLst>
                <a:gd name="adj1" fmla="val 18750"/>
                <a:gd name="adj2" fmla="val -8333"/>
                <a:gd name="adj3" fmla="val -12968"/>
                <a:gd name="adj4" fmla="val -30287"/>
              </a:avLst>
            </a:prstGeom>
            <a:noFill/>
            <a:ln w="57150">
              <a:solidFill>
                <a:srgbClr val="27A0C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Adherence Counselor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273" y="1197500"/>
            <a:ext cx="1740895" cy="3096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43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553" y="1265559"/>
            <a:ext cx="534552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400" dirty="0" smtClean="0"/>
              <a:t>Aims of field testing were to assess technical feasibility of the app, back end data collection, and blood sample collection process. </a:t>
            </a:r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r>
              <a:rPr lang="en-US" sz="1400" dirty="0" smtClean="0"/>
              <a:t>Eligible </a:t>
            </a:r>
            <a:r>
              <a:rPr lang="en-US" sz="1400" dirty="0"/>
              <a:t>participants </a:t>
            </a:r>
            <a:r>
              <a:rPr lang="en-US" sz="1400" dirty="0" smtClean="0"/>
              <a:t>were: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1400" dirty="0" smtClean="0"/>
              <a:t>Men </a:t>
            </a:r>
            <a:r>
              <a:rPr lang="en-US" sz="1400" dirty="0"/>
              <a:t>who have sex with men (MSM) or transgender women who had sex with men (</a:t>
            </a:r>
            <a:r>
              <a:rPr lang="en-US" sz="1400" dirty="0" smtClean="0"/>
              <a:t>TWSM)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1400" dirty="0"/>
              <a:t>B</a:t>
            </a:r>
            <a:r>
              <a:rPr lang="en-US" sz="1400" dirty="0" smtClean="0"/>
              <a:t>etween </a:t>
            </a:r>
            <a:r>
              <a:rPr lang="en-US" sz="1400" dirty="0"/>
              <a:t>16-24 years </a:t>
            </a:r>
            <a:r>
              <a:rPr lang="en-US" sz="1400" dirty="0" smtClean="0"/>
              <a:t>old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1400" dirty="0" smtClean="0"/>
              <a:t>HIV </a:t>
            </a:r>
            <a:r>
              <a:rPr lang="en-US" sz="1400" dirty="0"/>
              <a:t>negative (</a:t>
            </a:r>
            <a:r>
              <a:rPr lang="en-US" sz="1400" dirty="0" smtClean="0"/>
              <a:t>self-report)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1400" dirty="0"/>
              <a:t>O</a:t>
            </a:r>
            <a:r>
              <a:rPr lang="en-US" sz="1400" dirty="0" smtClean="0"/>
              <a:t>wned </a:t>
            </a:r>
            <a:r>
              <a:rPr lang="en-US" sz="1400" dirty="0"/>
              <a:t>a smart phone with a data </a:t>
            </a:r>
            <a:r>
              <a:rPr lang="en-US" sz="1400" dirty="0" smtClean="0"/>
              <a:t>plan</a:t>
            </a:r>
            <a:endParaRPr lang="en-US" sz="1400" dirty="0"/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1400" dirty="0"/>
              <a:t>H</a:t>
            </a:r>
            <a:r>
              <a:rPr lang="en-US" sz="1400" dirty="0" smtClean="0"/>
              <a:t>ad </a:t>
            </a:r>
            <a:r>
              <a:rPr lang="en-US" sz="1400" dirty="0"/>
              <a:t>either recently initiated PrEP (started in the last 30 days) </a:t>
            </a:r>
            <a:r>
              <a:rPr lang="en-US" sz="1400" dirty="0" smtClean="0"/>
              <a:t>OR </a:t>
            </a:r>
            <a:r>
              <a:rPr lang="en-US" sz="1400" dirty="0"/>
              <a:t>were PrEP non-adherent (self-report taking less than 6 pills a </a:t>
            </a:r>
            <a:r>
              <a:rPr lang="en-US" sz="1400" dirty="0" smtClean="0"/>
              <a:t>week)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1400" dirty="0"/>
              <a:t>W</a:t>
            </a:r>
            <a:r>
              <a:rPr lang="en-US" sz="1400" dirty="0" smtClean="0"/>
              <a:t>ere living in one of three US cities (Houston, TX; Philadelphia, PA; Bronx, NY)</a:t>
            </a:r>
            <a:endParaRPr lang="en-US" sz="1400" dirty="0"/>
          </a:p>
          <a:p>
            <a:pPr marL="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0" indent="0">
              <a:buNone/>
            </a:pPr>
            <a:r>
              <a:rPr lang="en-US" sz="1400" dirty="0" smtClean="0"/>
              <a:t>Participation was 30 days, with visits at </a:t>
            </a:r>
            <a:r>
              <a:rPr lang="en-US" sz="1400" dirty="0"/>
              <a:t>baseline </a:t>
            </a:r>
            <a:r>
              <a:rPr lang="en-US" sz="1400" dirty="0" smtClean="0"/>
              <a:t>and 1 month </a:t>
            </a:r>
            <a:r>
              <a:rPr lang="en-US" sz="1400" dirty="0"/>
              <a:t>follow-up, participants completed a computer-assisted survey and </a:t>
            </a:r>
            <a:r>
              <a:rPr lang="en-US" sz="1400" dirty="0" smtClean="0"/>
              <a:t>blood samples </a:t>
            </a:r>
            <a:r>
              <a:rPr lang="en-US" sz="1400" dirty="0"/>
              <a:t>were collected for PrEP adherence </a:t>
            </a:r>
            <a:r>
              <a:rPr lang="en-US" sz="1400" dirty="0" smtClean="0"/>
              <a:t>measurement </a:t>
            </a:r>
            <a:r>
              <a:rPr lang="en-US" sz="1400" dirty="0"/>
              <a:t>(i.e. </a:t>
            </a:r>
            <a:r>
              <a:rPr lang="en-US" sz="1400" dirty="0" err="1"/>
              <a:t>TFVdp</a:t>
            </a:r>
            <a:r>
              <a:rPr lang="en-US" sz="1400" dirty="0"/>
              <a:t>/</a:t>
            </a:r>
            <a:r>
              <a:rPr lang="en-US" sz="1400" dirty="0" err="1"/>
              <a:t>FTCtp</a:t>
            </a:r>
            <a:r>
              <a:rPr lang="en-US" sz="1400" dirty="0"/>
              <a:t> concentrations)</a:t>
            </a:r>
            <a:r>
              <a:rPr lang="en-US" sz="1400" dirty="0" smtClean="0"/>
              <a:t> via dried blood spot and </a:t>
            </a:r>
            <a:r>
              <a:rPr lang="en-US" sz="1400" dirty="0" err="1" smtClean="0"/>
              <a:t>mitra</a:t>
            </a:r>
            <a:r>
              <a:rPr lang="en-US" sz="1400" dirty="0" smtClean="0"/>
              <a:t> </a:t>
            </a:r>
            <a:r>
              <a:rPr lang="en-US" sz="1400" dirty="0" err="1" smtClean="0"/>
              <a:t>microsamplers</a:t>
            </a:r>
            <a:r>
              <a:rPr lang="en-US" sz="1400" dirty="0" smtClean="0"/>
              <a:t> at both visits. </a:t>
            </a:r>
            <a:endParaRPr lang="en-US" sz="1400" dirty="0"/>
          </a:p>
          <a:p>
            <a:endParaRPr lang="en-US" sz="1400" dirty="0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750480" y="322465"/>
            <a:ext cx="7570645" cy="11620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E8303B"/>
                </a:solidFill>
                <a:latin typeface="Franklin Gothic Book" panose="020B0503020102020204" pitchFamily="34" charset="0"/>
                <a:ea typeface="+mj-ea"/>
                <a:cs typeface="Arial" pitchFamily="34" charset="0"/>
              </a:defRPr>
            </a:lvl1pPr>
          </a:lstStyle>
          <a:p>
            <a:pPr algn="l"/>
            <a:r>
              <a:rPr lang="en-US" dirty="0" smtClean="0"/>
              <a:t>Methods</a:t>
            </a:r>
            <a:endParaRPr lang="en-GB" dirty="0"/>
          </a:p>
        </p:txBody>
      </p:sp>
      <p:pic>
        <p:nvPicPr>
          <p:cNvPr id="1028" name="Picture 4" descr="Image result for mitra dev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514940"/>
            <a:ext cx="5551172" cy="3253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340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947660"/>
              </p:ext>
            </p:extLst>
          </p:nvPr>
        </p:nvGraphicFramePr>
        <p:xfrm>
          <a:off x="4911633" y="1308196"/>
          <a:ext cx="6441031" cy="454152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5565832">
                  <a:extLst>
                    <a:ext uri="{9D8B030D-6E8A-4147-A177-3AD203B41FA5}">
                      <a16:colId xmlns:a16="http://schemas.microsoft.com/office/drawing/2014/main" val="347414589"/>
                    </a:ext>
                  </a:extLst>
                </a:gridCol>
                <a:gridCol w="875199">
                  <a:extLst>
                    <a:ext uri="{9D8B030D-6E8A-4147-A177-3AD203B41FA5}">
                      <a16:colId xmlns:a16="http://schemas.microsoft.com/office/drawing/2014/main" val="4010364715"/>
                    </a:ext>
                  </a:extLst>
                </a:gridCol>
              </a:tblGrid>
              <a:tr h="27897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Demographics </a:t>
                      </a:r>
                      <a:endParaRPr lang="en-US" sz="140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/>
                        <a:t>(n)</a:t>
                      </a:r>
                      <a:r>
                        <a:rPr lang="en-GB" sz="1400" b="1" baseline="0" dirty="0" smtClean="0"/>
                        <a:t> </a:t>
                      </a:r>
                      <a:r>
                        <a:rPr lang="en-US" sz="1400" dirty="0" smtClean="0"/>
                        <a:t>%</a:t>
                      </a:r>
                      <a:endParaRPr lang="en-US" sz="140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480583"/>
                  </a:ext>
                </a:extLst>
              </a:tr>
              <a:tr h="27897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Mean</a:t>
                      </a:r>
                      <a:r>
                        <a:rPr lang="en-US" sz="1400" baseline="0" dirty="0" smtClean="0"/>
                        <a:t> age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21.3 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0968460"/>
                  </a:ext>
                </a:extLst>
              </a:tr>
              <a:tr h="86482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Race</a:t>
                      </a:r>
                    </a:p>
                    <a:p>
                      <a:pPr lvl="1"/>
                      <a:r>
                        <a:rPr lang="en-US" sz="1400" dirty="0" smtClean="0"/>
                        <a:t>Black</a:t>
                      </a:r>
                    </a:p>
                    <a:p>
                      <a:pPr lvl="1"/>
                      <a:r>
                        <a:rPr lang="en-US" sz="1400" dirty="0" smtClean="0"/>
                        <a:t>White</a:t>
                      </a:r>
                    </a:p>
                    <a:p>
                      <a:pPr lvl="1"/>
                      <a:r>
                        <a:rPr lang="en-US" sz="1400" dirty="0" smtClean="0"/>
                        <a:t>Other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  </a:t>
                      </a:r>
                    </a:p>
                    <a:p>
                      <a:r>
                        <a:rPr lang="en-US" sz="1400" dirty="0" smtClean="0"/>
                        <a:t>(4) 29.6</a:t>
                      </a:r>
                    </a:p>
                    <a:p>
                      <a:r>
                        <a:rPr lang="en-US" sz="1400" dirty="0" smtClean="0"/>
                        <a:t>(8)</a:t>
                      </a:r>
                      <a:r>
                        <a:rPr lang="en-US" sz="1400" baseline="0" dirty="0" smtClean="0"/>
                        <a:t> 57.1</a:t>
                      </a:r>
                    </a:p>
                    <a:p>
                      <a:r>
                        <a:rPr lang="en-US" sz="1400" baseline="0" dirty="0" smtClean="0"/>
                        <a:t>(2) 14.3</a:t>
                      </a:r>
                      <a:endParaRPr lang="en-US" sz="14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8555805"/>
                  </a:ext>
                </a:extLst>
              </a:tr>
              <a:tr h="27897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Hispanic</a:t>
                      </a:r>
                      <a:r>
                        <a:rPr lang="en-US" sz="1400" baseline="0" dirty="0" smtClean="0"/>
                        <a:t> or Latino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(11) 68.8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0035238"/>
                  </a:ext>
                </a:extLst>
              </a:tr>
              <a:tr h="27897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Identify</a:t>
                      </a:r>
                      <a:r>
                        <a:rPr lang="en-US" sz="1400" baseline="0" dirty="0" smtClean="0"/>
                        <a:t> as male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(16) 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0502043"/>
                  </a:ext>
                </a:extLst>
              </a:tr>
              <a:tr h="27897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Identify</a:t>
                      </a:r>
                      <a:r>
                        <a:rPr lang="en-US" sz="1400" baseline="0" dirty="0" smtClean="0"/>
                        <a:t> as gay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(15) 93.8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0521512"/>
                  </a:ext>
                </a:extLst>
              </a:tr>
              <a:tr h="27897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Prior PrEP usage</a:t>
                      </a:r>
                      <a:r>
                        <a:rPr lang="en-US" sz="1400" baseline="0" dirty="0" smtClean="0"/>
                        <a:t> and discontinuation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(8</a:t>
                      </a:r>
                      <a:r>
                        <a:rPr lang="en-US" sz="1400" baseline="0" dirty="0" smtClean="0"/>
                        <a:t>) 50</a:t>
                      </a:r>
                      <a:endParaRPr lang="en-US" sz="14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0721651"/>
                  </a:ext>
                </a:extLst>
              </a:tr>
              <a:tr h="27897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STI past 3 months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(6) 37.5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9991916"/>
                  </a:ext>
                </a:extLst>
              </a:tr>
              <a:tr h="334326"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effectLst/>
                        </a:rPr>
                        <a:t>Condomless anal sex with an HIV+ or unknown status partner in the prior 3 months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(7) 43.8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7548463"/>
                  </a:ext>
                </a:extLst>
              </a:tr>
              <a:tr h="864820"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Length of time on PrEP</a:t>
                      </a:r>
                    </a:p>
                    <a:p>
                      <a:pPr lvl="1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&gt;3 months </a:t>
                      </a:r>
                    </a:p>
                    <a:p>
                      <a:pPr lvl="1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1-3 months</a:t>
                      </a:r>
                    </a:p>
                    <a:p>
                      <a:pPr lvl="1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&lt;1 month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 smtClean="0"/>
                    </a:p>
                    <a:p>
                      <a:r>
                        <a:rPr lang="en-US" sz="1400" dirty="0" smtClean="0"/>
                        <a:t>(4)</a:t>
                      </a:r>
                      <a:r>
                        <a:rPr lang="en-US" sz="1400" baseline="0" dirty="0" smtClean="0"/>
                        <a:t> 25</a:t>
                      </a:r>
                    </a:p>
                    <a:p>
                      <a:r>
                        <a:rPr lang="en-US" sz="1400" baseline="0" dirty="0" smtClean="0"/>
                        <a:t>(8) 50</a:t>
                      </a:r>
                    </a:p>
                    <a:p>
                      <a:r>
                        <a:rPr lang="en-US" sz="1400" baseline="0" dirty="0" smtClean="0"/>
                        <a:t>(4) 25</a:t>
                      </a:r>
                      <a:endParaRPr lang="en-US" sz="14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4901922"/>
                  </a:ext>
                </a:extLst>
              </a:tr>
            </a:tbl>
          </a:graphicData>
        </a:graphic>
      </p:graphicFrame>
      <p:sp>
        <p:nvSpPr>
          <p:cNvPr id="12" name="Content Placeholder 2"/>
          <p:cNvSpPr txBox="1">
            <a:spLocks/>
          </p:cNvSpPr>
          <p:nvPr/>
        </p:nvSpPr>
        <p:spPr>
          <a:xfrm>
            <a:off x="772774" y="1240169"/>
            <a:ext cx="5012264" cy="388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383333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383333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383333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383333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383333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1400" b="1" dirty="0" smtClean="0"/>
          </a:p>
        </p:txBody>
      </p:sp>
      <p:sp>
        <p:nvSpPr>
          <p:cNvPr id="13" name="Title 3"/>
          <p:cNvSpPr txBox="1">
            <a:spLocks/>
          </p:cNvSpPr>
          <p:nvPr/>
        </p:nvSpPr>
        <p:spPr>
          <a:xfrm>
            <a:off x="304800" y="395338"/>
            <a:ext cx="2257816" cy="11620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E8303B"/>
                </a:solidFill>
                <a:latin typeface="Franklin Gothic Book" panose="020B0503020102020204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Results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814308" y="904795"/>
            <a:ext cx="45677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Franklin Gothic Medium" panose="020B0603020102020204" pitchFamily="34" charset="0"/>
              </a:rPr>
              <a:t>Demographics (n=16)</a:t>
            </a:r>
            <a:endParaRPr lang="en-US" sz="1600" dirty="0">
              <a:latin typeface="Franklin Gothic Medium" panose="020B06030201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8416" y="1557389"/>
            <a:ext cx="441589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Franklin Gothic Book" panose="020B0503020102020204" pitchFamily="34" charset="0"/>
              </a:rPr>
              <a:t>App was found to be feasible and acceptable</a:t>
            </a:r>
          </a:p>
          <a:p>
            <a:endParaRPr lang="en-US" sz="1400" dirty="0">
              <a:latin typeface="Franklin Gothic Book" panose="020B0503020102020204" pitchFamily="34" charset="0"/>
            </a:endParaRPr>
          </a:p>
          <a:p>
            <a:r>
              <a:rPr lang="en-US" sz="1400" dirty="0" smtClean="0">
                <a:latin typeface="Franklin Gothic Book" panose="020B0503020102020204" pitchFamily="34" charset="0"/>
              </a:rPr>
              <a:t>Identified and fixed bugs within the app</a:t>
            </a:r>
          </a:p>
          <a:p>
            <a:endParaRPr lang="en-US" sz="1400" dirty="0">
              <a:latin typeface="Franklin Gothic Book" panose="020B0503020102020204" pitchFamily="34" charset="0"/>
            </a:endParaRPr>
          </a:p>
          <a:p>
            <a:r>
              <a:rPr lang="en-US" sz="1400" dirty="0" smtClean="0">
                <a:latin typeface="Franklin Gothic Book" panose="020B0503020102020204" pitchFamily="34" charset="0"/>
              </a:rPr>
              <a:t>Both study staff and participants preferred </a:t>
            </a:r>
            <a:r>
              <a:rPr lang="en-US" sz="1400" dirty="0" err="1" smtClean="0">
                <a:latin typeface="Franklin Gothic Book" panose="020B0503020102020204" pitchFamily="34" charset="0"/>
              </a:rPr>
              <a:t>mitra</a:t>
            </a:r>
            <a:r>
              <a:rPr lang="en-US" sz="1400" dirty="0" smtClean="0">
                <a:latin typeface="Franklin Gothic Book" panose="020B0503020102020204" pitchFamily="34" charset="0"/>
              </a:rPr>
              <a:t> </a:t>
            </a:r>
            <a:r>
              <a:rPr lang="en-US" sz="1400" dirty="0" err="1" smtClean="0">
                <a:latin typeface="Franklin Gothic Book" panose="020B0503020102020204" pitchFamily="34" charset="0"/>
              </a:rPr>
              <a:t>microsampling</a:t>
            </a:r>
            <a:r>
              <a:rPr lang="en-US" sz="1400" dirty="0" smtClean="0">
                <a:latin typeface="Franklin Gothic Book" panose="020B0503020102020204" pitchFamily="34" charset="0"/>
              </a:rPr>
              <a:t> collection to DBS. </a:t>
            </a:r>
            <a:r>
              <a:rPr lang="en-US" sz="1400" dirty="0" err="1" smtClean="0">
                <a:latin typeface="Franklin Gothic Book" panose="020B0503020102020204" pitchFamily="34" charset="0"/>
              </a:rPr>
              <a:t>Mitra</a:t>
            </a:r>
            <a:r>
              <a:rPr lang="en-US" sz="1400" dirty="0" smtClean="0">
                <a:latin typeface="Franklin Gothic Book" panose="020B0503020102020204" pitchFamily="34" charset="0"/>
              </a:rPr>
              <a:t> will be used in the full RCT. </a:t>
            </a:r>
          </a:p>
          <a:p>
            <a:endParaRPr lang="en-US" sz="1400" dirty="0">
              <a:latin typeface="Franklin Gothic Book" panose="020B0503020102020204" pitchFamily="34" charset="0"/>
            </a:endParaRPr>
          </a:p>
          <a:p>
            <a:endParaRPr lang="en-US" sz="1400" dirty="0" smtClean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15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052" y="1638874"/>
            <a:ext cx="501226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 smtClean="0"/>
              <a:t>Self-reported </a:t>
            </a:r>
            <a:r>
              <a:rPr lang="en-US" sz="1400" dirty="0"/>
              <a:t>adherence (i.e. mean percent of time taken PrEP in the past month) improved from 72.5% to 89.3% between visits (</a:t>
            </a:r>
            <a:r>
              <a:rPr lang="en-US" sz="1400" dirty="0" smtClean="0"/>
              <a:t>p=0.010)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/>
              <a:t>Median </a:t>
            </a:r>
            <a:r>
              <a:rPr lang="en-US" sz="1400" dirty="0" err="1"/>
              <a:t>TFVdp</a:t>
            </a:r>
            <a:r>
              <a:rPr lang="en-US" sz="1400" dirty="0"/>
              <a:t> and </a:t>
            </a:r>
            <a:r>
              <a:rPr lang="en-US" sz="1400" dirty="0" err="1"/>
              <a:t>FTCtp</a:t>
            </a:r>
            <a:r>
              <a:rPr lang="en-US" sz="1400" dirty="0"/>
              <a:t> increased by 44% and 62%, respectively between visits, although the increase was not statistically significant (p&gt;0.1)</a:t>
            </a:r>
          </a:p>
          <a:p>
            <a:endParaRPr lang="en-US" sz="1400" dirty="0" smtClean="0"/>
          </a:p>
          <a:p>
            <a:pPr marL="0" indent="0">
              <a:buNone/>
            </a:pPr>
            <a:r>
              <a:rPr lang="en-US" sz="1400" dirty="0"/>
              <a:t>All measures of PrEP self-efficacy improved, with significance detected in ability to follow a PrEP plan, take PrEP on a weekend, at a social outing or party, and take PrEP when having medication side effects. </a:t>
            </a:r>
          </a:p>
          <a:p>
            <a:endParaRPr lang="en-GB" sz="1400" dirty="0" smtClean="0"/>
          </a:p>
        </p:txBody>
      </p:sp>
      <p:sp>
        <p:nvSpPr>
          <p:cNvPr id="13" name="Title 3"/>
          <p:cNvSpPr txBox="1">
            <a:spLocks/>
          </p:cNvSpPr>
          <p:nvPr/>
        </p:nvSpPr>
        <p:spPr>
          <a:xfrm>
            <a:off x="233082" y="402857"/>
            <a:ext cx="2501764" cy="11620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E8303B"/>
                </a:solidFill>
                <a:latin typeface="Franklin Gothic Book" panose="020B0503020102020204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Results</a:t>
            </a:r>
            <a:endParaRPr lang="en-GB" dirty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7908789"/>
              </p:ext>
            </p:extLst>
          </p:nvPr>
        </p:nvGraphicFramePr>
        <p:xfrm>
          <a:off x="6070309" y="1464949"/>
          <a:ext cx="4588934" cy="3591358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3552729">
                  <a:extLst>
                    <a:ext uri="{9D8B030D-6E8A-4147-A177-3AD203B41FA5}">
                      <a16:colId xmlns:a16="http://schemas.microsoft.com/office/drawing/2014/main" val="347414589"/>
                    </a:ext>
                  </a:extLst>
                </a:gridCol>
                <a:gridCol w="1036205">
                  <a:extLst>
                    <a:ext uri="{9D8B030D-6E8A-4147-A177-3AD203B41FA5}">
                      <a16:colId xmlns:a16="http://schemas.microsoft.com/office/drawing/2014/main" val="1111070744"/>
                    </a:ext>
                  </a:extLst>
                </a:gridCol>
              </a:tblGrid>
              <a:tr h="32999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Self</a:t>
                      </a:r>
                      <a:r>
                        <a:rPr lang="en-US" sz="1400" baseline="0" dirty="0" smtClean="0"/>
                        <a:t> Efficacy Measure </a:t>
                      </a:r>
                      <a:endParaRPr lang="en-US" sz="140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 value</a:t>
                      </a:r>
                      <a:endParaRPr lang="en-US" sz="140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480583"/>
                  </a:ext>
                </a:extLst>
              </a:tr>
              <a:tr h="25668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Follow a plan for taking PrEP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0.0385*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8555805"/>
                  </a:ext>
                </a:extLst>
              </a:tr>
              <a:tr h="25668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Keep your PrEP</a:t>
                      </a:r>
                      <a:r>
                        <a:rPr lang="en-US" sz="1400" baseline="0" dirty="0" smtClean="0"/>
                        <a:t> medical appointments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0.3776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0610230"/>
                  </a:ext>
                </a:extLst>
              </a:tr>
              <a:tr h="25668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Take</a:t>
                      </a:r>
                      <a:r>
                        <a:rPr lang="en-US" sz="1400" baseline="0" dirty="0" smtClean="0"/>
                        <a:t> PrEP at work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0.0750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6179167"/>
                  </a:ext>
                </a:extLst>
              </a:tr>
              <a:tr h="18698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Take PrEP on a weekend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0.0067*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0035238"/>
                  </a:ext>
                </a:extLst>
              </a:tr>
              <a:tr h="18698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Take</a:t>
                      </a:r>
                      <a:r>
                        <a:rPr lang="en-US" sz="1400" baseline="0" dirty="0" smtClean="0"/>
                        <a:t> PrEP at social outing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0.0173*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0502043"/>
                  </a:ext>
                </a:extLst>
              </a:tr>
              <a:tr h="18698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Take PrEP</a:t>
                      </a:r>
                      <a:r>
                        <a:rPr lang="en-US" sz="1400" baseline="0" dirty="0" smtClean="0"/>
                        <a:t> at a party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0.0417*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2522795"/>
                  </a:ext>
                </a:extLst>
              </a:tr>
              <a:tr h="18698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Take Prep when having Medication Side Effects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0.0282*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7139666"/>
                  </a:ext>
                </a:extLst>
              </a:tr>
              <a:tr h="18698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Take PrEP at a planned event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0.1094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4894166"/>
                  </a:ext>
                </a:extLst>
              </a:tr>
              <a:tr h="18698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Take PrEP  at an unplanned</a:t>
                      </a:r>
                      <a:r>
                        <a:rPr lang="en-US" sz="1400" baseline="0" dirty="0" smtClean="0"/>
                        <a:t> event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0.5845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968471"/>
                  </a:ext>
                </a:extLst>
              </a:tr>
              <a:tr h="18698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Take PrEP</a:t>
                      </a:r>
                      <a:r>
                        <a:rPr lang="en-US" sz="1400" baseline="0" dirty="0" smtClean="0"/>
                        <a:t> while traveling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0.2254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0217487"/>
                  </a:ext>
                </a:extLst>
              </a:tr>
            </a:tbl>
          </a:graphicData>
        </a:graphic>
      </p:graphicFrame>
      <p:sp>
        <p:nvSpPr>
          <p:cNvPr id="17" name="Content Placeholder 2"/>
          <p:cNvSpPr txBox="1">
            <a:spLocks/>
          </p:cNvSpPr>
          <p:nvPr/>
        </p:nvSpPr>
        <p:spPr>
          <a:xfrm>
            <a:off x="5969481" y="1094645"/>
            <a:ext cx="5012264" cy="388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383333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383333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383333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383333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383333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b="1" dirty="0" smtClean="0"/>
              <a:t>Changes in PrEP Self Efficacy from BL to FU (n=15)</a:t>
            </a:r>
          </a:p>
        </p:txBody>
      </p:sp>
    </p:spTree>
    <p:extLst>
      <p:ext uri="{BB962C8B-B14F-4D97-AF65-F5344CB8AC3E}">
        <p14:creationId xmlns:p14="http://schemas.microsoft.com/office/powerpoint/2010/main" val="20684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P3 RCT Launched: May, 2019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0480" y="1600202"/>
            <a:ext cx="6695349" cy="42388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 smtClean="0"/>
              <a:t>Evaluating the efficacy of P3 in 8 cities in the US: Atlanta, GA; Boston, MA; Bronx, NY; Chapel Hill, NC; Chicago, IL; Houston, TX; Philadelphia, PA; Tampa, FL</a:t>
            </a:r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r>
              <a:rPr lang="en-US" sz="1400" dirty="0" smtClean="0"/>
              <a:t>Primary outcome: Changes in PrEP adherence from Baseline to Month 6. </a:t>
            </a:r>
            <a:r>
              <a:rPr lang="en-US" sz="1400" dirty="0"/>
              <a:t>PrEP adherence is measured by blood sample levels of </a:t>
            </a:r>
            <a:r>
              <a:rPr lang="en-US" sz="1400" dirty="0" err="1"/>
              <a:t>tenofovir</a:t>
            </a:r>
            <a:r>
              <a:rPr lang="en-US" sz="1400" dirty="0"/>
              <a:t> diphosphate and </a:t>
            </a:r>
            <a:r>
              <a:rPr lang="en-US" sz="1400" dirty="0" err="1"/>
              <a:t>emtricitabine</a:t>
            </a:r>
            <a:r>
              <a:rPr lang="en-US" sz="1400" dirty="0"/>
              <a:t> triphosphate (TFV-DP/FTC-TP) blood plasma concentration consistent with &gt; 4 doses/week at 3- and 6- month follow-ups.</a:t>
            </a:r>
            <a:endParaRPr lang="en-US" sz="1400" dirty="0" smtClean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 smtClean="0"/>
              <a:t>PrEP criteria for enrollment: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 smtClean="0"/>
              <a:t>Are not currently on PrEP but plan to initiate in the next 7 days and have an active PrEP prescription (prescription confirmed by study staff)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 smtClean="0"/>
              <a:t>OR </a:t>
            </a:r>
            <a:r>
              <a:rPr lang="en-US" sz="1400" dirty="0"/>
              <a:t>initiated PrEP within the last 30 days (</a:t>
            </a:r>
            <a:r>
              <a:rPr lang="en-US" sz="1400" u="sng" dirty="0"/>
              <a:t>&lt;</a:t>
            </a:r>
            <a:r>
              <a:rPr lang="en-US" sz="1400" dirty="0"/>
              <a:t>30 days) and have an active PrEP </a:t>
            </a:r>
            <a:r>
              <a:rPr lang="en-US" sz="1400" dirty="0" smtClean="0"/>
              <a:t>prescription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 smtClean="0"/>
              <a:t>OR on PrEP &gt;30 days</a:t>
            </a:r>
            <a:r>
              <a:rPr lang="en-US" sz="1400" u="sng" dirty="0" smtClean="0"/>
              <a:t> </a:t>
            </a:r>
            <a:r>
              <a:rPr lang="en-US" sz="1400" dirty="0" smtClean="0"/>
              <a:t>but self-report adherence on average &lt;6 pills per week over the past month and have an active PrEP prescription</a:t>
            </a:r>
          </a:p>
          <a:p>
            <a:pPr marL="457200" lvl="1" indent="0">
              <a:buNone/>
            </a:pPr>
            <a:endParaRPr lang="en-US" sz="1400" dirty="0" smtClean="0"/>
          </a:p>
          <a:p>
            <a:pPr marL="0" indent="0">
              <a:buNone/>
            </a:pPr>
            <a:r>
              <a:rPr lang="en-US" sz="1400" dirty="0" smtClean="0"/>
              <a:t>Currently </a:t>
            </a:r>
            <a:r>
              <a:rPr lang="en-US" sz="1400" dirty="0" smtClean="0"/>
              <a:t>24 </a:t>
            </a:r>
            <a:r>
              <a:rPr lang="en-US" sz="1400" dirty="0" smtClean="0"/>
              <a:t>enrolled in 3 arm </a:t>
            </a:r>
            <a:r>
              <a:rPr lang="en-US" sz="1400" dirty="0" smtClean="0"/>
              <a:t>RCT (planning to enroll 240 tota</a:t>
            </a:r>
            <a:r>
              <a:rPr lang="en-US" sz="1400" dirty="0" smtClean="0"/>
              <a:t>l)</a:t>
            </a:r>
            <a:endParaRPr lang="en-US" sz="1400" dirty="0" smtClean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698" y="1343632"/>
            <a:ext cx="3309518" cy="4240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55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out more about    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0393" y="2660165"/>
            <a:ext cx="5682343" cy="29213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hlinkClick r:id="rId2"/>
              </a:rPr>
              <a:t>https</a:t>
            </a:r>
            <a:r>
              <a:rPr lang="en-US" sz="2400" dirty="0">
                <a:hlinkClick r:id="rId2"/>
              </a:rPr>
              <a:t>://itechnetwork.org/protocols/p3</a:t>
            </a:r>
            <a:r>
              <a:rPr lang="en-US" sz="2400" dirty="0" smtClean="0">
                <a:hlinkClick r:id="rId2"/>
              </a:rPr>
              <a:t>/</a:t>
            </a: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>
                <a:hlinkClick r:id="rId3"/>
              </a:rPr>
              <a:t>http://batlab.web.unc.edu/p3/</a:t>
            </a: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>
                <a:hlinkClick r:id="rId4"/>
              </a:rPr>
              <a:t>https</a:t>
            </a:r>
            <a:r>
              <a:rPr lang="en-US" sz="2400" dirty="0">
                <a:hlinkClick r:id="rId4"/>
              </a:rPr>
              <a:t>://</a:t>
            </a:r>
            <a:r>
              <a:rPr lang="en-US" sz="2400" dirty="0" smtClean="0">
                <a:hlinkClick r:id="rId4"/>
              </a:rPr>
              <a:t>clinicaltrials.gov/ct2/show/NCT03320512?term=p3&amp;rank=1</a:t>
            </a:r>
            <a:r>
              <a:rPr lang="en-US" sz="2400" dirty="0" smtClean="0"/>
              <a:t> or search “P3”</a:t>
            </a:r>
            <a:endParaRPr lang="en-US" sz="2400" dirty="0"/>
          </a:p>
          <a:p>
            <a:pPr marL="0" indent="0">
              <a:buNone/>
            </a:pPr>
            <a:endParaRPr lang="en-US" sz="2400" dirty="0" smtClean="0">
              <a:hlinkClick r:id="rId2"/>
            </a:endParaRPr>
          </a:p>
          <a:p>
            <a:pPr marL="0" indent="0">
              <a:buNone/>
            </a:pPr>
            <a:endParaRPr lang="en-US" sz="2400" dirty="0">
              <a:hlinkClick r:id="rId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555" y="278224"/>
            <a:ext cx="1112520" cy="1112520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127" y="3475824"/>
            <a:ext cx="2194560" cy="6450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309" y="2564522"/>
            <a:ext cx="1802672" cy="5751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066" y="4591595"/>
            <a:ext cx="1981974" cy="53924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73466" y="1906169"/>
            <a:ext cx="2830390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Franklin Gothic Book" panose="020B0503020102020204" pitchFamily="34" charset="0"/>
              </a:rPr>
              <a:t>At IAS:</a:t>
            </a:r>
          </a:p>
          <a:p>
            <a:endParaRPr lang="en-US" sz="3200" dirty="0" smtClean="0">
              <a:latin typeface="Franklin Gothic Book" panose="020B0503020102020204" pitchFamily="34" charset="0"/>
            </a:endParaRPr>
          </a:p>
          <a:p>
            <a:r>
              <a:rPr lang="en-US" sz="2400" dirty="0">
                <a:latin typeface="Franklin Gothic Book" panose="020B0503020102020204" pitchFamily="34" charset="0"/>
              </a:rPr>
              <a:t>Poster WEPDC0106 </a:t>
            </a:r>
          </a:p>
          <a:p>
            <a:endParaRPr lang="en-US" sz="3200" dirty="0" smtClean="0">
              <a:latin typeface="Franklin Gothic Book" panose="020B0503020102020204" pitchFamily="34" charset="0"/>
            </a:endParaRPr>
          </a:p>
          <a:p>
            <a:r>
              <a:rPr lang="en-US" sz="2400" dirty="0" smtClean="0">
                <a:latin typeface="Franklin Gothic Book" panose="020B0503020102020204" pitchFamily="34" charset="0"/>
              </a:rPr>
              <a:t>Poster WEPED867</a:t>
            </a:r>
          </a:p>
          <a:p>
            <a:endParaRPr lang="en-US" sz="2400" dirty="0" smtClean="0">
              <a:latin typeface="Franklin Gothic Book" panose="020B0503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40220" y="1906169"/>
            <a:ext cx="19431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Franklin Gothic Book" panose="020B0503020102020204" pitchFamily="34" charset="0"/>
              </a:rPr>
              <a:t>Online at: </a:t>
            </a:r>
            <a:endParaRPr lang="en-US" sz="32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12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Pilot Study of a Gamified, Social Networking App Shows Improvements in PrEP Adherence among YMSM in the US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777551"/>
          </a:xfrm>
        </p:spPr>
        <p:txBody>
          <a:bodyPr>
            <a:noAutofit/>
          </a:bodyPr>
          <a:lstStyle/>
          <a:p>
            <a:r>
              <a:rPr lang="en-US" sz="1400" dirty="0"/>
              <a:t>Lisa Hightow-Weidman</a:t>
            </a:r>
            <a:r>
              <a:rPr lang="en-US" sz="1400" dirty="0" smtClean="0"/>
              <a:t>, MD, MPH; </a:t>
            </a:r>
            <a:r>
              <a:rPr lang="en-US" sz="1400" dirty="0"/>
              <a:t>Kelly Knudtson, </a:t>
            </a:r>
            <a:r>
              <a:rPr lang="en-US" sz="1400" dirty="0" smtClean="0"/>
              <a:t>MPH; Andrew Mcgee; </a:t>
            </a:r>
            <a:r>
              <a:rPr lang="en-US" sz="1400" dirty="0"/>
              <a:t>Mackenzie Cottrell</a:t>
            </a:r>
            <a:r>
              <a:rPr lang="en-US" sz="1400" dirty="0" smtClean="0"/>
              <a:t>, </a:t>
            </a:r>
            <a:r>
              <a:rPr lang="en-US" sz="1400" dirty="0" err="1" smtClean="0"/>
              <a:t>PharmD</a:t>
            </a:r>
            <a:r>
              <a:rPr lang="en-US" sz="1400" dirty="0" smtClean="0"/>
              <a:t>;  </a:t>
            </a:r>
            <a:r>
              <a:rPr lang="en-US" sz="1400" dirty="0"/>
              <a:t>Elizabeth Adam, </a:t>
            </a:r>
            <a:r>
              <a:rPr lang="en-US" sz="1400" dirty="0" smtClean="0"/>
              <a:t>MPH; Mary </a:t>
            </a:r>
            <a:r>
              <a:rPr lang="en-US" sz="1400" dirty="0"/>
              <a:t>Paul, </a:t>
            </a:r>
            <a:r>
              <a:rPr lang="en-US" sz="1400" dirty="0" smtClean="0"/>
              <a:t>MD; Kim Desir; </a:t>
            </a:r>
            <a:r>
              <a:rPr lang="en-US" sz="1400" dirty="0"/>
              <a:t>Donna </a:t>
            </a:r>
            <a:r>
              <a:rPr lang="en-US" sz="1400" dirty="0" smtClean="0"/>
              <a:t>Futterman, MD: </a:t>
            </a:r>
            <a:r>
              <a:rPr lang="en-US" sz="1400" dirty="0"/>
              <a:t>Zak </a:t>
            </a:r>
            <a:r>
              <a:rPr lang="en-US" sz="1400" dirty="0" smtClean="0"/>
              <a:t>Woytowich; </a:t>
            </a:r>
            <a:r>
              <a:rPr lang="en-US" sz="1400" dirty="0"/>
              <a:t>Kate Muessig, </a:t>
            </a:r>
            <a:r>
              <a:rPr lang="en-US" sz="1400" dirty="0" smtClean="0"/>
              <a:t>PhD; Kristina </a:t>
            </a:r>
            <a:r>
              <a:rPr lang="en-US" sz="1400" dirty="0"/>
              <a:t>Claude, </a:t>
            </a:r>
            <a:r>
              <a:rPr lang="en-US" sz="1400" dirty="0" smtClean="0"/>
              <a:t>MPH; Sara LeGrand, </a:t>
            </a:r>
            <a:r>
              <a:rPr lang="en-US" sz="1400" dirty="0" err="1" smtClean="0"/>
              <a:t>PhdD</a:t>
            </a:r>
            <a:r>
              <a:rPr lang="en-US" sz="1400" dirty="0" smtClean="0"/>
              <a:t>. </a:t>
            </a:r>
            <a:endParaRPr lang="en-US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265" y="4663751"/>
            <a:ext cx="266777" cy="2667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372080" y="4629262"/>
            <a:ext cx="16612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@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BATLabUNC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981200" y="5167746"/>
            <a:ext cx="8534400" cy="5431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rgbClr val="383333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Share your thoughts on this presentation with </a:t>
            </a:r>
            <a:r>
              <a:rPr lang="en-US" sz="2000" b="1" dirty="0" smtClean="0">
                <a:solidFill>
                  <a:srgbClr val="FF0000"/>
                </a:solidFill>
              </a:rPr>
              <a:t>#IAS2019</a:t>
            </a:r>
          </a:p>
        </p:txBody>
      </p:sp>
    </p:spTree>
    <p:extLst>
      <p:ext uri="{BB962C8B-B14F-4D97-AF65-F5344CB8AC3E}">
        <p14:creationId xmlns:p14="http://schemas.microsoft.com/office/powerpoint/2010/main" val="356522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976" y="409110"/>
            <a:ext cx="3229849" cy="1143000"/>
          </a:xfrm>
        </p:spPr>
        <p:txBody>
          <a:bodyPr/>
          <a:lstStyle/>
          <a:p>
            <a:pPr algn="ctr"/>
            <a:r>
              <a:rPr lang="en-US" dirty="0" err="1" smtClean="0"/>
              <a:t>Mitra</a:t>
            </a:r>
            <a:r>
              <a:rPr lang="en-US" dirty="0" smtClean="0"/>
              <a:t> Data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1023491"/>
              </p:ext>
            </p:extLst>
          </p:nvPr>
        </p:nvGraphicFramePr>
        <p:xfrm>
          <a:off x="108337" y="1552110"/>
          <a:ext cx="5795963" cy="449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SPW 13.0 Graph" r:id="rId3" imgW="5795892" imgH="4491113" progId="SigmaPlotGraphicObject.12">
                  <p:embed/>
                </p:oleObj>
              </mc:Choice>
              <mc:Fallback>
                <p:oleObj name="SPW 13.0 Graph" r:id="rId3" imgW="5795892" imgH="4491113" progId="SigmaPlotGraphicObject.12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8337" y="1552110"/>
                        <a:ext cx="5795963" cy="4491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8684159"/>
              </p:ext>
            </p:extLst>
          </p:nvPr>
        </p:nvGraphicFramePr>
        <p:xfrm>
          <a:off x="6396037" y="1552109"/>
          <a:ext cx="5795963" cy="449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SPW 13.0 Graph" r:id="rId5" imgW="5795892" imgH="4491113" progId="SigmaPlotGraphicObject.12">
                  <p:embed/>
                </p:oleObj>
              </mc:Choice>
              <mc:Fallback>
                <p:oleObj name="SPW 13.0 Graph" r:id="rId5" imgW="5795892" imgH="4491113" progId="SigmaPlotGraphicObject.12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396037" y="1552109"/>
                        <a:ext cx="5795963" cy="4491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0409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 Adherence Among Youth in 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3863" y="1600202"/>
            <a:ext cx="5115611" cy="332014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400" dirty="0" smtClean="0"/>
              <a:t>Youth struggle with adherence and don’t sustain protective levels of PrEP over time 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 smtClean="0"/>
              <a:t>In ATN 113, most common reasons for missing pills were simply forgot, away from home, or too busy with other things (Hosek, 2018)</a:t>
            </a:r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r>
              <a:rPr lang="en-US" sz="1400" dirty="0" smtClean="0"/>
              <a:t>May need higher levels of engagement to sustain adherence</a:t>
            </a:r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r>
              <a:rPr lang="en-US" sz="1400" dirty="0" smtClean="0"/>
              <a:t>95% of teens own a smart phone or have access to one and 96% of young adults, 18-29, own a smartphone</a:t>
            </a:r>
            <a:r>
              <a:rPr lang="en-US" sz="1400" baseline="30000" dirty="0"/>
              <a:t> </a:t>
            </a:r>
            <a:r>
              <a:rPr lang="en-US" sz="1400" dirty="0"/>
              <a:t>(Pew, 2018)</a:t>
            </a:r>
            <a:endParaRPr lang="en-US" sz="1400" baseline="30000" dirty="0" smtClean="0"/>
          </a:p>
          <a:p>
            <a:endParaRPr lang="en-US" sz="1400" baseline="30000" dirty="0" smtClean="0"/>
          </a:p>
          <a:p>
            <a:pPr marL="0" indent="0">
              <a:buNone/>
            </a:pPr>
            <a:r>
              <a:rPr lang="en-US" sz="1400" dirty="0" smtClean="0"/>
              <a:t>App based interventions present a unique opportunity to create accessible, affordable interventions that integrate into the daily lives and habits of young people 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6095998" y="5120322"/>
            <a:ext cx="58672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Tenofovir</a:t>
            </a:r>
            <a:r>
              <a:rPr lang="en-US" sz="1200" dirty="0" smtClean="0"/>
              <a:t> diphosphate levels (</a:t>
            </a:r>
            <a:r>
              <a:rPr lang="en-US" sz="1200" dirty="0" err="1" smtClean="0"/>
              <a:t>fmol</a:t>
            </a:r>
            <a:r>
              <a:rPr lang="en-US" sz="1200" dirty="0" smtClean="0"/>
              <a:t>/punch) and PrEP dosing estimates as measured by dried blood spot assay </a:t>
            </a:r>
          </a:p>
          <a:p>
            <a:r>
              <a:rPr lang="en-US" sz="1200" dirty="0" smtClean="0"/>
              <a:t>by Hosek, 2017. Retrieved from </a:t>
            </a:r>
            <a:r>
              <a:rPr lang="en-US" sz="1200" dirty="0" smtClean="0">
                <a:hlinkClick r:id="rId2"/>
              </a:rPr>
              <a:t>https</a:t>
            </a:r>
            <a:r>
              <a:rPr lang="en-US" sz="1200" dirty="0">
                <a:hlinkClick r:id="rId2"/>
              </a:rPr>
              <a:t>://www.ncbi.nlm.nih.gov/pmc/articles/PMC5140725/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1001486" y="5120639"/>
            <a:ext cx="3048000" cy="1018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8" y="1600202"/>
            <a:ext cx="6064761" cy="3389809"/>
          </a:xfrm>
        </p:spPr>
      </p:pic>
    </p:spTree>
    <p:extLst>
      <p:ext uri="{BB962C8B-B14F-4D97-AF65-F5344CB8AC3E}">
        <p14:creationId xmlns:p14="http://schemas.microsoft.com/office/powerpoint/2010/main" val="232913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3012" y="131213"/>
            <a:ext cx="7428354" cy="1162051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Prepared, Protected, </a:t>
            </a:r>
            <a:r>
              <a:rPr lang="en-US" sz="3600" dirty="0" err="1" smtClean="0"/>
              <a:t>emPowered</a:t>
            </a:r>
            <a:endParaRPr lang="en-GB" sz="36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596830" y="1656044"/>
            <a:ext cx="7112645" cy="4004444"/>
          </a:xfrm>
        </p:spPr>
        <p:txBody>
          <a:bodyPr>
            <a:normAutofit/>
          </a:bodyPr>
          <a:lstStyle/>
          <a:p>
            <a:r>
              <a:rPr lang="en-US" dirty="0"/>
              <a:t>P3 </a:t>
            </a:r>
            <a:r>
              <a:rPr lang="en-US" dirty="0" smtClean="0"/>
              <a:t>is </a:t>
            </a:r>
            <a:r>
              <a:rPr lang="en-US" dirty="0"/>
              <a:t>a theory-based (Social Cognitive Theory and Fogg behavioral model</a:t>
            </a:r>
            <a:r>
              <a:rPr lang="en-US" dirty="0" smtClean="0"/>
              <a:t>) </a:t>
            </a:r>
            <a:r>
              <a:rPr lang="en-US" dirty="0"/>
              <a:t>comprehensive social networking PrEP adherence app for iOS and </a:t>
            </a:r>
            <a:r>
              <a:rPr lang="en-US" dirty="0" smtClean="0"/>
              <a:t>Android</a:t>
            </a:r>
          </a:p>
          <a:p>
            <a:endParaRPr lang="en-US" dirty="0" smtClean="0"/>
          </a:p>
          <a:p>
            <a:r>
              <a:rPr lang="en-US" dirty="0"/>
              <a:t>D</a:t>
            </a:r>
            <a:r>
              <a:rPr lang="en-US" dirty="0" smtClean="0"/>
              <a:t>esigned </a:t>
            </a:r>
            <a:r>
              <a:rPr lang="en-US" dirty="0"/>
              <a:t>for </a:t>
            </a:r>
            <a:r>
              <a:rPr lang="en-US" b="1" dirty="0"/>
              <a:t>young men who have sex with men </a:t>
            </a:r>
            <a:r>
              <a:rPr lang="en-US" dirty="0"/>
              <a:t>(YMSM) and </a:t>
            </a:r>
            <a:r>
              <a:rPr lang="en-US" b="1" dirty="0" smtClean="0"/>
              <a:t>transgender women </a:t>
            </a:r>
            <a:r>
              <a:rPr lang="en-US" b="1" dirty="0"/>
              <a:t>who have sex with men</a:t>
            </a:r>
            <a:r>
              <a:rPr lang="en-US" dirty="0"/>
              <a:t> (</a:t>
            </a:r>
            <a:r>
              <a:rPr lang="en-US" dirty="0" smtClean="0"/>
              <a:t>YTW) who are </a:t>
            </a:r>
            <a:r>
              <a:rPr lang="en-US" b="1" dirty="0" smtClean="0"/>
              <a:t>on PrEP</a:t>
            </a:r>
          </a:p>
          <a:p>
            <a:endParaRPr lang="en-US" dirty="0" smtClean="0"/>
          </a:p>
          <a:p>
            <a:r>
              <a:rPr lang="en-US" dirty="0"/>
              <a:t>I</a:t>
            </a:r>
            <a:r>
              <a:rPr lang="en-US" dirty="0" smtClean="0"/>
              <a:t>ncludes </a:t>
            </a:r>
            <a:r>
              <a:rPr lang="en-US" dirty="0"/>
              <a:t>interactive components encouraging peer-to-peer sharing on a social wall and the development of medication self-monitoring behaviors through completion of daily quests and personalized medication tracking.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Game-based </a:t>
            </a:r>
            <a:r>
              <a:rPr lang="en-US" dirty="0"/>
              <a:t>elements, including virtual and real-world rewards, based on behavioral economics principals, encourage </a:t>
            </a:r>
            <a:r>
              <a:rPr lang="en-US" dirty="0" smtClean="0"/>
              <a:t>engagement </a:t>
            </a:r>
          </a:p>
          <a:p>
            <a:endParaRPr lang="en-US" dirty="0" smtClean="0"/>
          </a:p>
          <a:p>
            <a:r>
              <a:rPr lang="en-US" dirty="0" smtClean="0"/>
              <a:t>Strengths-based </a:t>
            </a:r>
            <a:r>
              <a:rPr lang="en-US" dirty="0"/>
              <a:t>adherence counseling delivered by a centrally-located adherence counselor via in-app messaging addresses individuals’ unique barriers to PrEP adherence. </a:t>
            </a:r>
            <a:endParaRPr lang="en-US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3966" y="193836"/>
            <a:ext cx="1112520" cy="111252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6594623" y="269047"/>
            <a:ext cx="5321527" cy="5688695"/>
            <a:chOff x="6748023" y="111529"/>
            <a:chExt cx="5321527" cy="5688695"/>
          </a:xfrm>
        </p:grpSpPr>
        <p:pic>
          <p:nvPicPr>
            <p:cNvPr id="21" name="Picture 4" descr="Image result for iphone templat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48023" y="111529"/>
              <a:ext cx="4944887" cy="49448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50676" y="1039982"/>
              <a:ext cx="1734892" cy="3085794"/>
            </a:xfrm>
            <a:prstGeom prst="rect">
              <a:avLst/>
            </a:prstGeom>
          </p:spPr>
        </p:pic>
        <p:sp>
          <p:nvSpPr>
            <p:cNvPr id="3" name="Line Callout 1 2"/>
            <p:cNvSpPr/>
            <p:nvPr/>
          </p:nvSpPr>
          <p:spPr>
            <a:xfrm>
              <a:off x="10527611" y="2625126"/>
              <a:ext cx="1371549" cy="301624"/>
            </a:xfrm>
            <a:prstGeom prst="borderCallout1">
              <a:avLst>
                <a:gd name="adj1" fmla="val 18750"/>
                <a:gd name="adj2" fmla="val -8333"/>
                <a:gd name="adj3" fmla="val 17928"/>
                <a:gd name="adj4" fmla="val -34082"/>
              </a:avLst>
            </a:prstGeom>
            <a:noFill/>
            <a:ln>
              <a:solidFill>
                <a:srgbClr val="27A0C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Medication tracker 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1" name="Line Callout 1 10"/>
            <p:cNvSpPr/>
            <p:nvPr/>
          </p:nvSpPr>
          <p:spPr>
            <a:xfrm>
              <a:off x="10527611" y="3056984"/>
              <a:ext cx="956898" cy="301624"/>
            </a:xfrm>
            <a:prstGeom prst="borderCallout1">
              <a:avLst>
                <a:gd name="adj1" fmla="val 18750"/>
                <a:gd name="adj2" fmla="val -8333"/>
                <a:gd name="adj3" fmla="val 19027"/>
                <a:gd name="adj4" fmla="val -49093"/>
              </a:avLst>
            </a:prstGeom>
            <a:noFill/>
            <a:ln>
              <a:solidFill>
                <a:srgbClr val="27A0C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Social Wall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2" name="Line Callout 1 11"/>
            <p:cNvSpPr/>
            <p:nvPr/>
          </p:nvSpPr>
          <p:spPr>
            <a:xfrm>
              <a:off x="10532300" y="3562112"/>
              <a:ext cx="1537250" cy="301624"/>
            </a:xfrm>
            <a:prstGeom prst="borderCallout1">
              <a:avLst>
                <a:gd name="adj1" fmla="val 18750"/>
                <a:gd name="adj2" fmla="val -8333"/>
                <a:gd name="adj3" fmla="val -121239"/>
                <a:gd name="adj4" fmla="val -80092"/>
              </a:avLst>
            </a:prstGeom>
            <a:noFill/>
            <a:ln>
              <a:solidFill>
                <a:srgbClr val="27A0C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Adherence Counselor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3" name="Line Callout 1 12"/>
            <p:cNvSpPr/>
            <p:nvPr/>
          </p:nvSpPr>
          <p:spPr>
            <a:xfrm>
              <a:off x="10527611" y="2191440"/>
              <a:ext cx="956898" cy="301624"/>
            </a:xfrm>
            <a:prstGeom prst="borderCallout1">
              <a:avLst>
                <a:gd name="adj1" fmla="val 18750"/>
                <a:gd name="adj2" fmla="val -8333"/>
                <a:gd name="adj3" fmla="val 19027"/>
                <a:gd name="adj4" fmla="val -50686"/>
              </a:avLst>
            </a:prstGeom>
            <a:noFill/>
            <a:ln>
              <a:solidFill>
                <a:srgbClr val="27A0C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Daily Quest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4" name="Line Callout 1 13"/>
            <p:cNvSpPr/>
            <p:nvPr/>
          </p:nvSpPr>
          <p:spPr>
            <a:xfrm>
              <a:off x="10527611" y="1251773"/>
              <a:ext cx="1160610" cy="775971"/>
            </a:xfrm>
            <a:prstGeom prst="borderCallout1">
              <a:avLst>
                <a:gd name="adj1" fmla="val 18750"/>
                <a:gd name="adj2" fmla="val -8333"/>
                <a:gd name="adj3" fmla="val 46651"/>
                <a:gd name="adj4" fmla="val -38383"/>
              </a:avLst>
            </a:prstGeom>
            <a:noFill/>
            <a:ln>
              <a:solidFill>
                <a:srgbClr val="27A0C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Earn real money and in-app points for use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5" name="Line Callout 1 14"/>
            <p:cNvSpPr/>
            <p:nvPr/>
          </p:nvSpPr>
          <p:spPr>
            <a:xfrm>
              <a:off x="10532300" y="3988948"/>
              <a:ext cx="1160610" cy="1343492"/>
            </a:xfrm>
            <a:prstGeom prst="borderCallout1">
              <a:avLst>
                <a:gd name="adj1" fmla="val 18750"/>
                <a:gd name="adj2" fmla="val -8333"/>
                <a:gd name="adj3" fmla="val 4478"/>
                <a:gd name="adj4" fmla="val -50115"/>
              </a:avLst>
            </a:prstGeom>
            <a:noFill/>
            <a:ln>
              <a:solidFill>
                <a:srgbClr val="27A0C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Use points to access an exclusive web series and choose-your-own-adventure style games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6" name="Line Callout 1 25"/>
            <p:cNvSpPr/>
            <p:nvPr/>
          </p:nvSpPr>
          <p:spPr>
            <a:xfrm flipH="1">
              <a:off x="7926859" y="4677822"/>
              <a:ext cx="1537250" cy="1122402"/>
            </a:xfrm>
            <a:prstGeom prst="borderCallout1">
              <a:avLst>
                <a:gd name="adj1" fmla="val 18750"/>
                <a:gd name="adj2" fmla="val -8333"/>
                <a:gd name="adj3" fmla="val -44708"/>
                <a:gd name="adj4" fmla="val -7992"/>
              </a:avLst>
            </a:prstGeom>
            <a:noFill/>
            <a:ln>
              <a:solidFill>
                <a:srgbClr val="27A0C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Short, easy to read, articles and quiz games on PrEP, sexual health, substance use, and healthy living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44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3012" y="131213"/>
            <a:ext cx="7428354" cy="1162051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Prepared, Protected, </a:t>
            </a:r>
            <a:r>
              <a:rPr lang="en-US" sz="3600" dirty="0" err="1" smtClean="0"/>
              <a:t>emPowered</a:t>
            </a:r>
            <a:endParaRPr lang="en-GB" sz="36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596830" y="1656044"/>
            <a:ext cx="7112645" cy="4004444"/>
          </a:xfrm>
        </p:spPr>
        <p:txBody>
          <a:bodyPr>
            <a:normAutofit/>
          </a:bodyPr>
          <a:lstStyle/>
          <a:p>
            <a:r>
              <a:rPr lang="en-US" dirty="0"/>
              <a:t>P3 </a:t>
            </a:r>
            <a:r>
              <a:rPr lang="en-US" dirty="0" smtClean="0"/>
              <a:t>is </a:t>
            </a:r>
            <a:r>
              <a:rPr lang="en-US" dirty="0"/>
              <a:t>a theory-based (Social Cognitive Theory and Fogg behavioral model</a:t>
            </a:r>
            <a:r>
              <a:rPr lang="en-US" dirty="0" smtClean="0"/>
              <a:t>) </a:t>
            </a:r>
            <a:r>
              <a:rPr lang="en-US" dirty="0"/>
              <a:t>comprehensive social networking PrEP adherence app for iOS and </a:t>
            </a:r>
            <a:r>
              <a:rPr lang="en-US" dirty="0" smtClean="0"/>
              <a:t>Android</a:t>
            </a:r>
          </a:p>
          <a:p>
            <a:endParaRPr lang="en-US" dirty="0" smtClean="0"/>
          </a:p>
          <a:p>
            <a:r>
              <a:rPr lang="en-US" dirty="0"/>
              <a:t>D</a:t>
            </a:r>
            <a:r>
              <a:rPr lang="en-US" dirty="0" smtClean="0"/>
              <a:t>esigned </a:t>
            </a:r>
            <a:r>
              <a:rPr lang="en-US" dirty="0"/>
              <a:t>for young men who have sex with men (YMSM) and transwomen who have sex with men (</a:t>
            </a:r>
            <a:r>
              <a:rPr lang="en-US" dirty="0" smtClean="0"/>
              <a:t>YTW) who are on PrEP</a:t>
            </a:r>
          </a:p>
          <a:p>
            <a:endParaRPr lang="en-US" dirty="0" smtClean="0"/>
          </a:p>
          <a:p>
            <a:r>
              <a:rPr lang="en-US" dirty="0"/>
              <a:t>I</a:t>
            </a:r>
            <a:r>
              <a:rPr lang="en-US" dirty="0" smtClean="0"/>
              <a:t>ncludes </a:t>
            </a:r>
            <a:r>
              <a:rPr lang="en-US" dirty="0"/>
              <a:t>interactive components encouraging </a:t>
            </a:r>
            <a:r>
              <a:rPr lang="en-US" b="1" dirty="0"/>
              <a:t>peer-to-peer sharing on a social wall </a:t>
            </a:r>
            <a:r>
              <a:rPr lang="en-US" dirty="0"/>
              <a:t>and the development of medication self-monitoring behaviors through completion of daily quests and personalized medication tracking.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Game-based </a:t>
            </a:r>
            <a:r>
              <a:rPr lang="en-US" dirty="0"/>
              <a:t>elements, including virtual and real-world rewards, based on behavioral economics principals, encourage </a:t>
            </a:r>
            <a:r>
              <a:rPr lang="en-US" dirty="0" smtClean="0"/>
              <a:t>engagement </a:t>
            </a:r>
          </a:p>
          <a:p>
            <a:endParaRPr lang="en-US" dirty="0" smtClean="0"/>
          </a:p>
          <a:p>
            <a:r>
              <a:rPr lang="en-US" dirty="0" smtClean="0"/>
              <a:t>Strengths-based </a:t>
            </a:r>
            <a:r>
              <a:rPr lang="en-US" dirty="0"/>
              <a:t>adherence counseling delivered by a centrally-located adherence counselor via in-app messaging addresses individuals’ unique barriers to PrEP adherence. </a:t>
            </a:r>
            <a:endParaRPr lang="en-US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3966" y="193836"/>
            <a:ext cx="1112520" cy="111252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6594623" y="269047"/>
            <a:ext cx="4944887" cy="4944887"/>
            <a:chOff x="6748023" y="111529"/>
            <a:chExt cx="4944887" cy="4944887"/>
          </a:xfrm>
        </p:grpSpPr>
        <p:pic>
          <p:nvPicPr>
            <p:cNvPr id="21" name="Picture 4" descr="Image result for iphone templat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48023" y="111529"/>
              <a:ext cx="4944887" cy="49448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50676" y="1039982"/>
              <a:ext cx="1734892" cy="3085794"/>
            </a:xfrm>
            <a:prstGeom prst="rect">
              <a:avLst/>
            </a:prstGeom>
          </p:spPr>
        </p:pic>
        <p:sp>
          <p:nvSpPr>
            <p:cNvPr id="11" name="Line Callout 1 10"/>
            <p:cNvSpPr/>
            <p:nvPr/>
          </p:nvSpPr>
          <p:spPr>
            <a:xfrm>
              <a:off x="10527611" y="3056984"/>
              <a:ext cx="956898" cy="301624"/>
            </a:xfrm>
            <a:prstGeom prst="borderCallout1">
              <a:avLst>
                <a:gd name="adj1" fmla="val 18750"/>
                <a:gd name="adj2" fmla="val -8333"/>
                <a:gd name="adj3" fmla="val 19027"/>
                <a:gd name="adj4" fmla="val -49093"/>
              </a:avLst>
            </a:prstGeom>
            <a:noFill/>
            <a:ln w="57150">
              <a:solidFill>
                <a:srgbClr val="27A0C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Social Wall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042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3012" y="131213"/>
            <a:ext cx="7428354" cy="1162051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Prepared, Protected, </a:t>
            </a:r>
            <a:r>
              <a:rPr lang="en-US" sz="3600" dirty="0" err="1" smtClean="0"/>
              <a:t>emPowered</a:t>
            </a:r>
            <a:endParaRPr lang="en-GB" sz="36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596830" y="1656044"/>
            <a:ext cx="7112645" cy="4004444"/>
          </a:xfrm>
        </p:spPr>
        <p:txBody>
          <a:bodyPr>
            <a:normAutofit/>
          </a:bodyPr>
          <a:lstStyle/>
          <a:p>
            <a:r>
              <a:rPr lang="en-US" dirty="0"/>
              <a:t>P3 </a:t>
            </a:r>
            <a:r>
              <a:rPr lang="en-US" dirty="0" smtClean="0"/>
              <a:t>is </a:t>
            </a:r>
            <a:r>
              <a:rPr lang="en-US" dirty="0"/>
              <a:t>a theory-based (Social Cognitive Theory and Fogg behavioral model</a:t>
            </a:r>
            <a:r>
              <a:rPr lang="en-US" dirty="0" smtClean="0"/>
              <a:t>) </a:t>
            </a:r>
            <a:r>
              <a:rPr lang="en-US" dirty="0"/>
              <a:t>comprehensive social networking PrEP adherence app for iOS and </a:t>
            </a:r>
            <a:r>
              <a:rPr lang="en-US" dirty="0" smtClean="0"/>
              <a:t>Android</a:t>
            </a:r>
          </a:p>
          <a:p>
            <a:endParaRPr lang="en-US" dirty="0" smtClean="0"/>
          </a:p>
          <a:p>
            <a:r>
              <a:rPr lang="en-US" dirty="0"/>
              <a:t>D</a:t>
            </a:r>
            <a:r>
              <a:rPr lang="en-US" dirty="0" smtClean="0"/>
              <a:t>esigned </a:t>
            </a:r>
            <a:r>
              <a:rPr lang="en-US" dirty="0"/>
              <a:t>for young men who have sex with men (YMSM) and transwomen who have sex with men (</a:t>
            </a:r>
            <a:r>
              <a:rPr lang="en-US" dirty="0" smtClean="0"/>
              <a:t>YTW) who are on PrEP</a:t>
            </a:r>
          </a:p>
          <a:p>
            <a:endParaRPr lang="en-US" dirty="0" smtClean="0"/>
          </a:p>
          <a:p>
            <a:r>
              <a:rPr lang="en-US" dirty="0"/>
              <a:t>I</a:t>
            </a:r>
            <a:r>
              <a:rPr lang="en-US" dirty="0" smtClean="0"/>
              <a:t>ncludes </a:t>
            </a:r>
            <a:r>
              <a:rPr lang="en-US" dirty="0"/>
              <a:t>interactive components encouraging </a:t>
            </a:r>
            <a:r>
              <a:rPr lang="en-US" b="1" dirty="0"/>
              <a:t>peer-to-peer sharing on a social wall </a:t>
            </a:r>
            <a:r>
              <a:rPr lang="en-US" dirty="0"/>
              <a:t>and the development of medication self-monitoring behaviors through completion of daily quests and personalized medication tracking.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Game-based </a:t>
            </a:r>
            <a:r>
              <a:rPr lang="en-US" dirty="0"/>
              <a:t>elements, including virtual and real-world rewards, based on behavioral economics principals, encourage </a:t>
            </a:r>
            <a:r>
              <a:rPr lang="en-US" dirty="0" smtClean="0"/>
              <a:t>engagement </a:t>
            </a:r>
          </a:p>
          <a:p>
            <a:endParaRPr lang="en-US" dirty="0" smtClean="0"/>
          </a:p>
          <a:p>
            <a:r>
              <a:rPr lang="en-US" dirty="0" smtClean="0"/>
              <a:t>Strengths-based </a:t>
            </a:r>
            <a:r>
              <a:rPr lang="en-US" dirty="0"/>
              <a:t>adherence counseling delivered by a centrally-located adherence counselor via in-app messaging addresses individuals’ unique barriers to PrEP adherence. </a:t>
            </a:r>
            <a:endParaRPr lang="en-US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3966" y="193836"/>
            <a:ext cx="1112520" cy="111252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6594623" y="269047"/>
            <a:ext cx="4944887" cy="4944887"/>
            <a:chOff x="6748023" y="111529"/>
            <a:chExt cx="4944887" cy="4944887"/>
          </a:xfrm>
        </p:grpSpPr>
        <p:pic>
          <p:nvPicPr>
            <p:cNvPr id="21" name="Picture 4" descr="Image result for iphone templat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48023" y="111529"/>
              <a:ext cx="4944887" cy="49448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Line Callout 1 10"/>
            <p:cNvSpPr/>
            <p:nvPr/>
          </p:nvSpPr>
          <p:spPr>
            <a:xfrm>
              <a:off x="10527611" y="3056984"/>
              <a:ext cx="956898" cy="301624"/>
            </a:xfrm>
            <a:prstGeom prst="borderCallout1">
              <a:avLst>
                <a:gd name="adj1" fmla="val 18750"/>
                <a:gd name="adj2" fmla="val -8333"/>
                <a:gd name="adj3" fmla="val 19027"/>
                <a:gd name="adj4" fmla="val -49093"/>
              </a:avLst>
            </a:prstGeom>
            <a:noFill/>
            <a:ln w="57150">
              <a:solidFill>
                <a:srgbClr val="27A0C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Social Wall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364" y="1193387"/>
            <a:ext cx="1741861" cy="3091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31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3012" y="131213"/>
            <a:ext cx="7428354" cy="1162051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Prepared, Protected, </a:t>
            </a:r>
            <a:r>
              <a:rPr lang="en-US" sz="3600" dirty="0" err="1" smtClean="0"/>
              <a:t>emPowered</a:t>
            </a:r>
            <a:endParaRPr lang="en-GB" sz="36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596830" y="1656044"/>
            <a:ext cx="7112645" cy="4004444"/>
          </a:xfrm>
        </p:spPr>
        <p:txBody>
          <a:bodyPr>
            <a:normAutofit/>
          </a:bodyPr>
          <a:lstStyle/>
          <a:p>
            <a:r>
              <a:rPr lang="en-US" dirty="0"/>
              <a:t>P3 </a:t>
            </a:r>
            <a:r>
              <a:rPr lang="en-US" dirty="0" smtClean="0"/>
              <a:t>is </a:t>
            </a:r>
            <a:r>
              <a:rPr lang="en-US" dirty="0"/>
              <a:t>a theory-based (Social Cognitive Theory and Fogg behavioral model</a:t>
            </a:r>
            <a:r>
              <a:rPr lang="en-US" dirty="0" smtClean="0"/>
              <a:t>) </a:t>
            </a:r>
            <a:r>
              <a:rPr lang="en-US" dirty="0"/>
              <a:t>comprehensive social networking PrEP adherence app for iOS and </a:t>
            </a:r>
            <a:r>
              <a:rPr lang="en-US" dirty="0" smtClean="0"/>
              <a:t>Android</a:t>
            </a:r>
          </a:p>
          <a:p>
            <a:endParaRPr lang="en-US" dirty="0" smtClean="0"/>
          </a:p>
          <a:p>
            <a:r>
              <a:rPr lang="en-US" dirty="0"/>
              <a:t>D</a:t>
            </a:r>
            <a:r>
              <a:rPr lang="en-US" dirty="0" smtClean="0"/>
              <a:t>esigned </a:t>
            </a:r>
            <a:r>
              <a:rPr lang="en-US" dirty="0"/>
              <a:t>for young men who have sex with men (YMSM) and transwomen who have sex with men (</a:t>
            </a:r>
            <a:r>
              <a:rPr lang="en-US" dirty="0" smtClean="0"/>
              <a:t>YTW) who are on PrEP</a:t>
            </a:r>
          </a:p>
          <a:p>
            <a:endParaRPr lang="en-US" dirty="0" smtClean="0"/>
          </a:p>
          <a:p>
            <a:r>
              <a:rPr lang="en-US" dirty="0"/>
              <a:t>I</a:t>
            </a:r>
            <a:r>
              <a:rPr lang="en-US" dirty="0" smtClean="0"/>
              <a:t>ncludes </a:t>
            </a:r>
            <a:r>
              <a:rPr lang="en-US" dirty="0"/>
              <a:t>interactive components encouraging peer-to-peer sharing on a social wall and the </a:t>
            </a:r>
            <a:r>
              <a:rPr lang="en-US" b="1" dirty="0"/>
              <a:t>development of medication self-monitoring behaviors </a:t>
            </a:r>
            <a:r>
              <a:rPr lang="en-US" dirty="0"/>
              <a:t>through completion of daily quests and </a:t>
            </a:r>
            <a:r>
              <a:rPr lang="en-US" b="1" dirty="0"/>
              <a:t>personalized medication tracking</a:t>
            </a:r>
            <a:r>
              <a:rPr lang="en-US" dirty="0"/>
              <a:t>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Game-based </a:t>
            </a:r>
            <a:r>
              <a:rPr lang="en-US" dirty="0"/>
              <a:t>elements, including virtual and real-world rewards, based on behavioral economics principals, encourage </a:t>
            </a:r>
            <a:r>
              <a:rPr lang="en-US" dirty="0" smtClean="0"/>
              <a:t>engagement </a:t>
            </a:r>
          </a:p>
          <a:p>
            <a:endParaRPr lang="en-US" dirty="0" smtClean="0"/>
          </a:p>
          <a:p>
            <a:r>
              <a:rPr lang="en-US" dirty="0" smtClean="0"/>
              <a:t>Strengths-based </a:t>
            </a:r>
            <a:r>
              <a:rPr lang="en-US" dirty="0"/>
              <a:t>adherence counseling delivered by a centrally-located adherence counselor via in-app messaging addresses individuals’ unique barriers to PrEP adherence. </a:t>
            </a:r>
            <a:endParaRPr lang="en-US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3966" y="193836"/>
            <a:ext cx="1112520" cy="111252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6594623" y="269047"/>
            <a:ext cx="5151137" cy="4944887"/>
            <a:chOff x="6748023" y="111529"/>
            <a:chExt cx="5151137" cy="4944887"/>
          </a:xfrm>
        </p:grpSpPr>
        <p:pic>
          <p:nvPicPr>
            <p:cNvPr id="21" name="Picture 4" descr="Image result for iphone templat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48023" y="111529"/>
              <a:ext cx="4944887" cy="49448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Line Callout 1 2"/>
            <p:cNvSpPr/>
            <p:nvPr/>
          </p:nvSpPr>
          <p:spPr>
            <a:xfrm>
              <a:off x="10527611" y="2625126"/>
              <a:ext cx="1371549" cy="301624"/>
            </a:xfrm>
            <a:prstGeom prst="borderCallout1">
              <a:avLst>
                <a:gd name="adj1" fmla="val 18750"/>
                <a:gd name="adj2" fmla="val -8333"/>
                <a:gd name="adj3" fmla="val 17928"/>
                <a:gd name="adj4" fmla="val -34082"/>
              </a:avLst>
            </a:prstGeom>
            <a:noFill/>
            <a:ln w="57150">
              <a:solidFill>
                <a:srgbClr val="27A0C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Medication tracker 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50676" y="1039982"/>
              <a:ext cx="1734892" cy="30857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9401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3012" y="131213"/>
            <a:ext cx="7428354" cy="1162051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Prepared, Protected, </a:t>
            </a:r>
            <a:r>
              <a:rPr lang="en-US" sz="3600" dirty="0" err="1" smtClean="0"/>
              <a:t>emPowered</a:t>
            </a:r>
            <a:endParaRPr lang="en-GB" sz="36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596830" y="1656044"/>
            <a:ext cx="7112645" cy="4004444"/>
          </a:xfrm>
        </p:spPr>
        <p:txBody>
          <a:bodyPr>
            <a:normAutofit/>
          </a:bodyPr>
          <a:lstStyle/>
          <a:p>
            <a:r>
              <a:rPr lang="en-US" dirty="0"/>
              <a:t>P3 </a:t>
            </a:r>
            <a:r>
              <a:rPr lang="en-US" dirty="0" smtClean="0"/>
              <a:t>is </a:t>
            </a:r>
            <a:r>
              <a:rPr lang="en-US" dirty="0"/>
              <a:t>a theory-based (Social Cognitive Theory and Fogg behavioral model</a:t>
            </a:r>
            <a:r>
              <a:rPr lang="en-US" dirty="0" smtClean="0"/>
              <a:t>) </a:t>
            </a:r>
            <a:r>
              <a:rPr lang="en-US" dirty="0"/>
              <a:t>comprehensive social networking PrEP adherence app for iOS and </a:t>
            </a:r>
            <a:r>
              <a:rPr lang="en-US" dirty="0" smtClean="0"/>
              <a:t>Android</a:t>
            </a:r>
          </a:p>
          <a:p>
            <a:endParaRPr lang="en-US" dirty="0" smtClean="0"/>
          </a:p>
          <a:p>
            <a:r>
              <a:rPr lang="en-US" dirty="0"/>
              <a:t>D</a:t>
            </a:r>
            <a:r>
              <a:rPr lang="en-US" dirty="0" smtClean="0"/>
              <a:t>esigned </a:t>
            </a:r>
            <a:r>
              <a:rPr lang="en-US" dirty="0"/>
              <a:t>for young men who have sex with men (YMSM) and transwomen who have sex with men (</a:t>
            </a:r>
            <a:r>
              <a:rPr lang="en-US" dirty="0" smtClean="0"/>
              <a:t>YTW) who are on PrEP</a:t>
            </a:r>
          </a:p>
          <a:p>
            <a:endParaRPr lang="en-US" dirty="0" smtClean="0"/>
          </a:p>
          <a:p>
            <a:r>
              <a:rPr lang="en-US" dirty="0"/>
              <a:t>Includes interactive components encouraging peer-to-peer sharing on a social wall and the </a:t>
            </a:r>
            <a:r>
              <a:rPr lang="en-US" b="1" dirty="0"/>
              <a:t>development of medication self-monitoring behaviors </a:t>
            </a:r>
            <a:r>
              <a:rPr lang="en-US" dirty="0"/>
              <a:t>through completion of daily quests and </a:t>
            </a:r>
            <a:r>
              <a:rPr lang="en-US" b="1" dirty="0"/>
              <a:t>personalized medication tracking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 smtClean="0"/>
              <a:t>Game-based </a:t>
            </a:r>
            <a:r>
              <a:rPr lang="en-US" dirty="0"/>
              <a:t>elements, including virtual and real-world rewards, based on behavioral economics principals, encourage </a:t>
            </a:r>
            <a:r>
              <a:rPr lang="en-US" dirty="0" smtClean="0"/>
              <a:t>engagement </a:t>
            </a:r>
          </a:p>
          <a:p>
            <a:endParaRPr lang="en-US" dirty="0" smtClean="0"/>
          </a:p>
          <a:p>
            <a:r>
              <a:rPr lang="en-US" dirty="0" smtClean="0"/>
              <a:t>Strengths-based </a:t>
            </a:r>
            <a:r>
              <a:rPr lang="en-US" dirty="0"/>
              <a:t>adherence counseling delivered by a centrally-located adherence counselor via in-app messaging addresses individuals’ unique barriers to PrEP adherence. </a:t>
            </a:r>
            <a:endParaRPr lang="en-US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3966" y="193836"/>
            <a:ext cx="1112520" cy="111252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6594623" y="269047"/>
            <a:ext cx="5151137" cy="4944887"/>
            <a:chOff x="6748023" y="111529"/>
            <a:chExt cx="5151137" cy="4944887"/>
          </a:xfrm>
        </p:grpSpPr>
        <p:pic>
          <p:nvPicPr>
            <p:cNvPr id="21" name="Picture 4" descr="Image result for iphone templat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48023" y="111529"/>
              <a:ext cx="4944887" cy="49448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Line Callout 1 2"/>
            <p:cNvSpPr/>
            <p:nvPr/>
          </p:nvSpPr>
          <p:spPr>
            <a:xfrm>
              <a:off x="10527611" y="2625126"/>
              <a:ext cx="1371549" cy="301624"/>
            </a:xfrm>
            <a:prstGeom prst="borderCallout1">
              <a:avLst>
                <a:gd name="adj1" fmla="val 18750"/>
                <a:gd name="adj2" fmla="val -8333"/>
                <a:gd name="adj3" fmla="val 17928"/>
                <a:gd name="adj4" fmla="val -34082"/>
              </a:avLst>
            </a:prstGeom>
            <a:noFill/>
            <a:ln w="57150">
              <a:solidFill>
                <a:srgbClr val="27A0C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Medication tracker 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404" y="1190360"/>
            <a:ext cx="1738797" cy="308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61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3012" y="131213"/>
            <a:ext cx="7428354" cy="1162051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Prepared, Protected, </a:t>
            </a:r>
            <a:r>
              <a:rPr lang="en-US" sz="3600" dirty="0" err="1" smtClean="0"/>
              <a:t>emPowered</a:t>
            </a:r>
            <a:endParaRPr lang="en-GB" sz="36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596830" y="1656044"/>
            <a:ext cx="7112645" cy="4004444"/>
          </a:xfrm>
        </p:spPr>
        <p:txBody>
          <a:bodyPr>
            <a:normAutofit/>
          </a:bodyPr>
          <a:lstStyle/>
          <a:p>
            <a:r>
              <a:rPr lang="en-US" dirty="0"/>
              <a:t>P3 </a:t>
            </a:r>
            <a:r>
              <a:rPr lang="en-US" dirty="0" smtClean="0"/>
              <a:t>is </a:t>
            </a:r>
            <a:r>
              <a:rPr lang="en-US" dirty="0"/>
              <a:t>a theory-based (Social Cognitive Theory and Fogg behavioral model</a:t>
            </a:r>
            <a:r>
              <a:rPr lang="en-US" dirty="0" smtClean="0"/>
              <a:t>) </a:t>
            </a:r>
            <a:r>
              <a:rPr lang="en-US" dirty="0"/>
              <a:t>comprehensive social networking PrEP adherence app for iOS and </a:t>
            </a:r>
            <a:r>
              <a:rPr lang="en-US" dirty="0" smtClean="0"/>
              <a:t>Android</a:t>
            </a:r>
          </a:p>
          <a:p>
            <a:endParaRPr lang="en-US" dirty="0" smtClean="0"/>
          </a:p>
          <a:p>
            <a:r>
              <a:rPr lang="en-US" dirty="0"/>
              <a:t>D</a:t>
            </a:r>
            <a:r>
              <a:rPr lang="en-US" dirty="0" smtClean="0"/>
              <a:t>esigned </a:t>
            </a:r>
            <a:r>
              <a:rPr lang="en-US" dirty="0"/>
              <a:t>for young men who have sex with men (YMSM) and transwomen who have sex with men (</a:t>
            </a:r>
            <a:r>
              <a:rPr lang="en-US" dirty="0" smtClean="0"/>
              <a:t>YTW) who are on PrEP</a:t>
            </a:r>
          </a:p>
          <a:p>
            <a:endParaRPr lang="en-US" dirty="0" smtClean="0"/>
          </a:p>
          <a:p>
            <a:r>
              <a:rPr lang="en-US" dirty="0"/>
              <a:t>I</a:t>
            </a:r>
            <a:r>
              <a:rPr lang="en-US" dirty="0" smtClean="0"/>
              <a:t>ncludes </a:t>
            </a:r>
            <a:r>
              <a:rPr lang="en-US" dirty="0"/>
              <a:t>interactive components encouraging peer-to-peer sharing on a social wall and the </a:t>
            </a:r>
            <a:r>
              <a:rPr lang="en-US" b="1" dirty="0"/>
              <a:t>development of medication self-monitoring behaviors</a:t>
            </a:r>
            <a:r>
              <a:rPr lang="en-US" dirty="0"/>
              <a:t> through completion of </a:t>
            </a:r>
            <a:r>
              <a:rPr lang="en-US" b="1" dirty="0"/>
              <a:t>daily quests </a:t>
            </a:r>
            <a:r>
              <a:rPr lang="en-US" dirty="0"/>
              <a:t>and personalized medication tracking.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Game-based </a:t>
            </a:r>
            <a:r>
              <a:rPr lang="en-US" dirty="0"/>
              <a:t>elements, including virtual and real-world rewards, based on behavioral economics principals, encourage </a:t>
            </a:r>
            <a:r>
              <a:rPr lang="en-US" dirty="0" smtClean="0"/>
              <a:t>engagement </a:t>
            </a:r>
          </a:p>
          <a:p>
            <a:endParaRPr lang="en-US" dirty="0" smtClean="0"/>
          </a:p>
          <a:p>
            <a:r>
              <a:rPr lang="en-US" dirty="0" smtClean="0"/>
              <a:t>Strengths-based </a:t>
            </a:r>
            <a:r>
              <a:rPr lang="en-US" dirty="0"/>
              <a:t>adherence counseling delivered by a centrally-located adherence counselor via in-app messaging addresses individuals’ unique barriers to PrEP adherence. </a:t>
            </a:r>
            <a:endParaRPr lang="en-US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3966" y="193836"/>
            <a:ext cx="1112520" cy="111252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6594623" y="269047"/>
            <a:ext cx="4944887" cy="4944887"/>
            <a:chOff x="6748023" y="111529"/>
            <a:chExt cx="4944887" cy="4944887"/>
          </a:xfrm>
        </p:grpSpPr>
        <p:pic>
          <p:nvPicPr>
            <p:cNvPr id="21" name="Picture 4" descr="Image result for iphone templat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48023" y="111529"/>
              <a:ext cx="4944887" cy="49448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50676" y="1039982"/>
              <a:ext cx="1734892" cy="3085794"/>
            </a:xfrm>
            <a:prstGeom prst="rect">
              <a:avLst/>
            </a:prstGeom>
          </p:spPr>
        </p:pic>
        <p:sp>
          <p:nvSpPr>
            <p:cNvPr id="13" name="Line Callout 1 12"/>
            <p:cNvSpPr/>
            <p:nvPr/>
          </p:nvSpPr>
          <p:spPr>
            <a:xfrm>
              <a:off x="10527611" y="2191440"/>
              <a:ext cx="956898" cy="301624"/>
            </a:xfrm>
            <a:prstGeom prst="borderCallout1">
              <a:avLst>
                <a:gd name="adj1" fmla="val 18750"/>
                <a:gd name="adj2" fmla="val -8333"/>
                <a:gd name="adj3" fmla="val 19027"/>
                <a:gd name="adj4" fmla="val -50686"/>
              </a:avLst>
            </a:prstGeom>
            <a:noFill/>
            <a:ln w="57150">
              <a:solidFill>
                <a:srgbClr val="27A0C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Daily Quest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274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IDS 2016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ADBD3347-1A0F-45F0-B4B5-B886B317FA11}" vid="{2289ECF3-0365-4EFC-8344-95011E66FDF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AIDS2016_template</Template>
  <TotalTime>17088</TotalTime>
  <Words>2361</Words>
  <Application>Microsoft Office PowerPoint</Application>
  <PresentationFormat>Widescreen</PresentationFormat>
  <Paragraphs>263</Paragraphs>
  <Slides>20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Franklin Gothic Book</vt:lpstr>
      <vt:lpstr>Franklin Gothic Medium</vt:lpstr>
      <vt:lpstr>Raleway</vt:lpstr>
      <vt:lpstr>AIDS 2016_Template</vt:lpstr>
      <vt:lpstr>SPW 13.0 Graph</vt:lpstr>
      <vt:lpstr>PowerPoint Presentation</vt:lpstr>
      <vt:lpstr>Pilot Study of a Gamified, Social Networking App Shows Improvements in PrEP Adherence among YMSM in the US</vt:lpstr>
      <vt:lpstr>PrEP Adherence Among Youth in US</vt:lpstr>
      <vt:lpstr>Prepared, Protected, emPowered</vt:lpstr>
      <vt:lpstr>Prepared, Protected, emPowered</vt:lpstr>
      <vt:lpstr>Prepared, Protected, emPowered</vt:lpstr>
      <vt:lpstr>Prepared, Protected, emPowered</vt:lpstr>
      <vt:lpstr>Prepared, Protected, emPowered</vt:lpstr>
      <vt:lpstr>Prepared, Protected, emPowered</vt:lpstr>
      <vt:lpstr>Prepared, Protected, emPowered</vt:lpstr>
      <vt:lpstr>Prepared, Protected, emPowered</vt:lpstr>
      <vt:lpstr>Prepared, Protected, emPowered</vt:lpstr>
      <vt:lpstr>Prepared, Protected, emPowered</vt:lpstr>
      <vt:lpstr>Prepared, Protected, emPowered</vt:lpstr>
      <vt:lpstr>PowerPoint Presentation</vt:lpstr>
      <vt:lpstr>PowerPoint Presentation</vt:lpstr>
      <vt:lpstr>PowerPoint Presentation</vt:lpstr>
      <vt:lpstr>P3 RCT Launched: May, 2019</vt:lpstr>
      <vt:lpstr>Find out more about      </vt:lpstr>
      <vt:lpstr>Mitra Data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Entwistle</dc:creator>
  <cp:lastModifiedBy>Knudtson, Kelly Amy</cp:lastModifiedBy>
  <cp:revision>81</cp:revision>
  <cp:lastPrinted>2017-01-16T15:31:13Z</cp:lastPrinted>
  <dcterms:created xsi:type="dcterms:W3CDTF">2017-01-13T09:09:35Z</dcterms:created>
  <dcterms:modified xsi:type="dcterms:W3CDTF">2019-07-24T13:56:32Z</dcterms:modified>
</cp:coreProperties>
</file>